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1"/>
  </p:notesMasterIdLst>
  <p:sldIdLst>
    <p:sldId id="256" r:id="rId2"/>
    <p:sldId id="259" r:id="rId3"/>
    <p:sldId id="312" r:id="rId4"/>
    <p:sldId id="298" r:id="rId5"/>
    <p:sldId id="317" r:id="rId6"/>
    <p:sldId id="318" r:id="rId7"/>
    <p:sldId id="299" r:id="rId8"/>
    <p:sldId id="300" r:id="rId9"/>
    <p:sldId id="319" r:id="rId10"/>
    <p:sldId id="320" r:id="rId11"/>
    <p:sldId id="321" r:id="rId12"/>
    <p:sldId id="323" r:id="rId13"/>
    <p:sldId id="322" r:id="rId14"/>
    <p:sldId id="324" r:id="rId15"/>
    <p:sldId id="311" r:id="rId16"/>
    <p:sldId id="297" r:id="rId17"/>
    <p:sldId id="313" r:id="rId18"/>
    <p:sldId id="314" r:id="rId19"/>
    <p:sldId id="315" r:id="rId20"/>
    <p:sldId id="291" r:id="rId21"/>
    <p:sldId id="292" r:id="rId22"/>
    <p:sldId id="293" r:id="rId23"/>
    <p:sldId id="316" r:id="rId24"/>
    <p:sldId id="304" r:id="rId25"/>
    <p:sldId id="306" r:id="rId26"/>
    <p:sldId id="307" r:id="rId27"/>
    <p:sldId id="308" r:id="rId28"/>
    <p:sldId id="309" r:id="rId29"/>
    <p:sldId id="310" r:id="rId30"/>
    <p:sldId id="301" r:id="rId31"/>
    <p:sldId id="326" r:id="rId32"/>
    <p:sldId id="327" r:id="rId33"/>
    <p:sldId id="329" r:id="rId34"/>
    <p:sldId id="330" r:id="rId35"/>
    <p:sldId id="328" r:id="rId36"/>
    <p:sldId id="278" r:id="rId37"/>
    <p:sldId id="325" r:id="rId38"/>
    <p:sldId id="302" r:id="rId39"/>
    <p:sldId id="303" r:id="rId40"/>
  </p:sldIdLst>
  <p:sldSz cx="9144000" cy="5143500" type="screen16x9"/>
  <p:notesSz cx="6858000" cy="9144000"/>
  <p:embeddedFontLst>
    <p:embeddedFont>
      <p:font typeface="Lora" panose="00000500000000000000" pitchFamily="2" charset="0"/>
      <p:regular r:id="rId42"/>
      <p:bold r:id="rId43"/>
      <p:italic r:id="rId44"/>
      <p:boldItalic r:id="rId45"/>
    </p:embeddedFont>
    <p:embeddedFont>
      <p:font typeface="Playfair Display" panose="000005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Carlos Falcão Petri" initials="AP" lastIdx="3" clrIdx="0">
    <p:extLst>
      <p:ext uri="{19B8F6BF-5375-455C-9EA6-DF929625EA0E}">
        <p15:presenceInfo xmlns:p15="http://schemas.microsoft.com/office/powerpoint/2012/main" userId="ed5ea182e984fcc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DCFD54-E0C1-439E-B74C-2C95017763DB}">
  <a:tblStyle styleId="{93DCFD54-E0C1-439E-B74C-2C95017763DB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6-03T20:55:44.303" idx="1">
    <p:pos x="5107" y="849"/>
    <p:text>citar caso do portal da transparência ?</p:text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11.sv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unicrio.org.br/img/DeclU_D_HumanosVersoInternet.pdf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planalto.gov.br/ccivil_03/_ato2011-2014/2012/Decreto/D7724.htm" TargetMode="Externa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15693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93331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9545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1735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7659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03679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66310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34621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5577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7812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05187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dirty="0">
                <a:cs typeface="Arial"/>
              </a:rPr>
              <a:t>A acessibilidade não deve ser pensada somente no espaço físico.</a:t>
            </a:r>
          </a:p>
          <a:p>
            <a:pPr lvl="0">
              <a:spcBef>
                <a:spcPts val="0"/>
              </a:spcBef>
              <a:buNone/>
            </a:pPr>
            <a:endParaRPr lang="pt-BR" dirty="0">
              <a:solidFill>
                <a:srgbClr val="000000"/>
              </a:solidFill>
              <a:latin typeface="Arial"/>
              <a:cs typeface="Arial"/>
            </a:endParaRPr>
          </a:p>
          <a:p>
            <a:pPr lvl="0">
              <a:spcBef>
                <a:spcPts val="0"/>
              </a:spcBef>
              <a:buNone/>
            </a:pPr>
            <a:r>
              <a:rPr lang="pt-BR" dirty="0">
                <a:solidFill>
                  <a:srgbClr val="000000"/>
                </a:solidFill>
                <a:latin typeface="Arial"/>
                <a:cs typeface="Arial"/>
              </a:rPr>
              <a:t>a </a:t>
            </a:r>
            <a:r>
              <a:rPr lang="pt-BR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Declaração Universal de Direitos Humanos</a:t>
            </a:r>
            <a:r>
              <a:rPr lang="pt-BR" dirty="0">
                <a:solidFill>
                  <a:srgbClr val="000000"/>
                </a:solidFill>
                <a:latin typeface="Arial"/>
                <a:cs typeface="Arial"/>
              </a:rPr>
              <a:t>, que completou 65 anos neste dia 10:”Todo ser humano tem direito à liberdade de opinião e expressão; este direito inclui a liberdade de, sem interferência, ter opiniões e de procurar, receber e transmitir informações e ideias por quaisquer meios e independentemente de fronteiras”, diz o artigo 19° da Declaração.</a:t>
            </a:r>
          </a:p>
          <a:p>
            <a:pPr lvl="0">
              <a:spcBef>
                <a:spcPts val="0"/>
              </a:spcBef>
              <a:buNone/>
            </a:pPr>
            <a:endParaRPr lang="pt-BR" dirty="0">
              <a:solidFill>
                <a:srgbClr val="000000"/>
              </a:solidFill>
              <a:latin typeface="Arial"/>
              <a:cs typeface="Arial"/>
            </a:endParaRPr>
          </a:p>
          <a:p>
            <a:pPr lvl="0">
              <a:spcBef>
                <a:spcPts val="0"/>
              </a:spcBef>
              <a:buNone/>
            </a:pPr>
            <a:r>
              <a:rPr lang="pt-BR" dirty="0">
                <a:solidFill>
                  <a:srgbClr val="000000"/>
                </a:solidFill>
                <a:latin typeface="Arial"/>
                <a:cs typeface="Arial"/>
              </a:rPr>
              <a:t>No Governo Federal, a Lei de Acesso à Informação foi regulamentada pelo </a:t>
            </a:r>
            <a:r>
              <a:rPr lang="pt-BR" dirty="0">
                <a:solidFill>
                  <a:srgbClr val="000000"/>
                </a:solidFill>
                <a:latin typeface="Arial"/>
                <a:cs typeface="Arial"/>
                <a:hlinkClick r:id="rId4"/>
              </a:rPr>
              <a:t>Decreto nº 7.724/2012.</a:t>
            </a:r>
          </a:p>
        </p:txBody>
      </p:sp>
    </p:spTree>
    <p:extLst>
      <p:ext uri="{BB962C8B-B14F-4D97-AF65-F5344CB8AC3E}">
        <p14:creationId xmlns:p14="http://schemas.microsoft.com/office/powerpoint/2010/main" val="40543528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dirty="0" err="1">
                <a:solidFill>
                  <a:srgbClr val="000000"/>
                </a:solidFill>
                <a:latin typeface="Arial"/>
                <a:cs typeface="Arial"/>
              </a:rPr>
              <a:t>Navegadores</a:t>
            </a:r>
            <a:r>
              <a:rPr lang="en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en" dirty="0" err="1">
                <a:solidFill>
                  <a:srgbClr val="000000"/>
                </a:solidFill>
                <a:latin typeface="Arial"/>
                <a:cs typeface="Arial"/>
              </a:rPr>
              <a:t>por</a:t>
            </a:r>
            <a:r>
              <a:rPr lang="en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en" dirty="0" err="1">
                <a:solidFill>
                  <a:srgbClr val="000000"/>
                </a:solidFill>
                <a:latin typeface="Arial"/>
                <a:cs typeface="Arial"/>
              </a:rPr>
              <a:t>voz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  </a:t>
            </a:r>
            <a:endParaRPr lang="pt-BR">
              <a:solidFill>
                <a:srgbClr val="000000"/>
              </a:solidFill>
              <a:latin typeface="Arial"/>
              <a:cs typeface="Arial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dirty="0" err="1">
                <a:solidFill>
                  <a:srgbClr val="000000"/>
                </a:solidFill>
                <a:latin typeface="Arial"/>
                <a:cs typeface="Arial"/>
              </a:rPr>
              <a:t>Contraste</a:t>
            </a:r>
          </a:p>
        </p:txBody>
      </p:sp>
    </p:spTree>
    <p:extLst>
      <p:ext uri="{BB962C8B-B14F-4D97-AF65-F5344CB8AC3E}">
        <p14:creationId xmlns:p14="http://schemas.microsoft.com/office/powerpoint/2010/main" val="3460660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20647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pt-BR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53670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pt-BR" dirty="0">
                <a:solidFill>
                  <a:srgbClr val="000000"/>
                </a:solidFill>
                <a:latin typeface="Arial"/>
                <a:cs typeface="Arial"/>
              </a:rPr>
              <a:t>a cartilha </a:t>
            </a:r>
            <a:r>
              <a:rPr lang="pt-BR" dirty="0" err="1">
                <a:solidFill>
                  <a:srgbClr val="000000"/>
                </a:solidFill>
                <a:latin typeface="Arial"/>
                <a:cs typeface="Arial"/>
              </a:rPr>
              <a:t>e-MAG</a:t>
            </a:r>
            <a:r>
              <a:rPr lang="pt-BR" dirty="0">
                <a:solidFill>
                  <a:srgbClr val="000000"/>
                </a:solidFill>
                <a:latin typeface="Arial"/>
                <a:cs typeface="Arial"/>
              </a:rPr>
              <a:t>: Modelo de Acessibilidade em Governo Eletrônico (Brasil, 2011), atualmente na versão 3.0, elaborada pelo Departamento de Governo Eletrônico, vinculado à Secretaria de Logística e Tecnologia da Informação do Ministério do Planejamento, Orçamento e Gestão</a:t>
            </a:r>
          </a:p>
        </p:txBody>
      </p:sp>
    </p:spTree>
    <p:extLst>
      <p:ext uri="{BB962C8B-B14F-4D97-AF65-F5344CB8AC3E}">
        <p14:creationId xmlns:p14="http://schemas.microsoft.com/office/powerpoint/2010/main" val="15945629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pt-BR" dirty="0">
                <a:solidFill>
                  <a:srgbClr val="000000"/>
                </a:solidFill>
                <a:latin typeface="Arial"/>
                <a:cs typeface="Arial"/>
              </a:rPr>
              <a:t>a) acesso ao computador sem mouse: no caso de pessoas com deficiência visual, dificuldade de controle dos movimentos, paralisia ou amputação de um membro superior;</a:t>
            </a:r>
          </a:p>
          <a:p>
            <a:r>
              <a:rPr lang="pt-BR" dirty="0">
                <a:solidFill>
                  <a:srgbClr val="000000"/>
                </a:solidFill>
                <a:latin typeface="Arial"/>
                <a:cs typeface="Arial"/>
              </a:rPr>
              <a:t>b) acesso ao computador sem teclado: no caso de pessoas com amputações, grandes limitações de movimentos ou falta de força nos membros superiores; c) acesso ao computador sem monitor: no caso de pessoas com cegueira;</a:t>
            </a:r>
          </a:p>
          <a:p>
            <a:r>
              <a:rPr lang="pt-BR" dirty="0">
                <a:solidFill>
                  <a:srgbClr val="000000"/>
                </a:solidFill>
                <a:latin typeface="Arial"/>
                <a:cs typeface="Arial"/>
              </a:rPr>
              <a:t>d) acesso ao computador sem áudio: no caso de pessoas com deficiência auditiva.</a:t>
            </a:r>
          </a:p>
        </p:txBody>
      </p:sp>
    </p:spTree>
    <p:extLst>
      <p:ext uri="{BB962C8B-B14F-4D97-AF65-F5344CB8AC3E}">
        <p14:creationId xmlns:p14="http://schemas.microsoft.com/office/powerpoint/2010/main" val="37567480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pt-BR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88092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pt-BR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2690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pt-BR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53680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30062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7180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pt-BR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61293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pt-BR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969146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8310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488627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pt-BR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11870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19539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232416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441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5386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706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5383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547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3551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9085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11111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598403" y="1763225"/>
            <a:ext cx="5947199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defRPr sz="4800" b="1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0" name="Shape 10"/>
          <p:cNvGrpSpPr/>
          <p:nvPr/>
        </p:nvGrpSpPr>
        <p:grpSpPr>
          <a:xfrm>
            <a:off x="3239979" y="-11"/>
            <a:ext cx="2664079" cy="1326979"/>
            <a:chOff x="3578850" y="-50"/>
            <a:chExt cx="1816500" cy="904800"/>
          </a:xfrm>
        </p:grpSpPr>
        <p:sp>
          <p:nvSpPr>
            <p:cNvPr id="11" name="Shape 11"/>
            <p:cNvSpPr/>
            <p:nvPr/>
          </p:nvSpPr>
          <p:spPr>
            <a:xfrm rot="10800000">
              <a:off x="3578850" y="-50"/>
              <a:ext cx="1816500" cy="904800"/>
            </a:xfrm>
            <a:prstGeom prst="triangle">
              <a:avLst>
                <a:gd name="adj" fmla="val 50000"/>
              </a:avLst>
            </a:pr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" name="Shape 12"/>
            <p:cNvSpPr/>
            <p:nvPr/>
          </p:nvSpPr>
          <p:spPr>
            <a:xfrm rot="10800000">
              <a:off x="4487250" y="-50"/>
              <a:ext cx="908100" cy="904800"/>
            </a:xfrm>
            <a:prstGeom prst="triangle">
              <a:avLst>
                <a:gd name="adj" fmla="val 100000"/>
              </a:avLst>
            </a:prstGeom>
            <a:solidFill>
              <a:srgbClr val="99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2129175" y="2992450"/>
            <a:ext cx="48858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666666"/>
              </a:buClr>
              <a:buSzPct val="1000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666666"/>
              </a:buClr>
              <a:buSzPct val="100000"/>
              <a:buNone/>
              <a:defRPr sz="18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666666"/>
              </a:buClr>
              <a:buSzPct val="100000"/>
              <a:buNone/>
              <a:defRPr sz="18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666666"/>
              </a:buClr>
              <a:buNone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/>
          <p:nvPr/>
        </p:nvSpPr>
        <p:spPr>
          <a:xfrm rot="10800000">
            <a:off x="3269346" y="-44121"/>
            <a:ext cx="2605500" cy="12978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2454925" y="1045950"/>
            <a:ext cx="4234200" cy="3188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buSzPct val="100000"/>
              <a:buFont typeface="Playfair Display"/>
              <a:defRPr sz="3000" i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/>
          <p:nvPr/>
        </p:nvSpPr>
        <p:spPr>
          <a:xfrm>
            <a:off x="3593400" y="-11473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</a:t>
            </a:r>
          </a:p>
        </p:txBody>
      </p:sp>
      <p:sp>
        <p:nvSpPr>
          <p:cNvPr id="20" name="Shape 20"/>
          <p:cNvSpPr/>
          <p:nvPr/>
        </p:nvSpPr>
        <p:spPr>
          <a:xfrm rot="10800000">
            <a:off x="3821307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1031425" y="1351100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/>
          <p:nvPr/>
        </p:nvSpPr>
        <p:spPr>
          <a:xfrm rot="10800000">
            <a:off x="3821307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784099" y="1453625"/>
            <a:ext cx="3677100" cy="3472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682719" y="1453625"/>
            <a:ext cx="3677100" cy="3472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/>
          <p:nvPr/>
        </p:nvSpPr>
        <p:spPr>
          <a:xfrm rot="10800000">
            <a:off x="3821307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/>
          <p:nvPr/>
        </p:nvSpPr>
        <p:spPr>
          <a:xfrm rot="10800000">
            <a:off x="3821307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top decora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 rot="10800000">
            <a:off x="3821307" y="-52065"/>
            <a:ext cx="1501500" cy="747900"/>
          </a:xfrm>
          <a:prstGeom prst="triangle">
            <a:avLst>
              <a:gd name="adj" fmla="val 50000"/>
            </a:avLst>
          </a:prstGeom>
          <a:noFill/>
          <a:ln w="76200" cap="flat" cmpd="thinThick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031425" y="750150"/>
            <a:ext cx="7081200" cy="539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SzPct val="100000"/>
              <a:buFont typeface="Playfair Display"/>
              <a:buNone/>
              <a:defRPr sz="1800" i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SzPct val="100000"/>
              <a:buNone/>
              <a:defRPr sz="3600" b="1"/>
            </a:lvl2pPr>
            <a:lvl3pPr lvl="2">
              <a:spcBef>
                <a:spcPts val="0"/>
              </a:spcBef>
              <a:buSzPct val="100000"/>
              <a:buNone/>
              <a:defRPr sz="3600" b="1"/>
            </a:lvl3pPr>
            <a:lvl4pPr lvl="3">
              <a:spcBef>
                <a:spcPts val="0"/>
              </a:spcBef>
              <a:buSzPct val="100000"/>
              <a:buNone/>
              <a:defRPr sz="3600" b="1"/>
            </a:lvl4pPr>
            <a:lvl5pPr lvl="4">
              <a:spcBef>
                <a:spcPts val="0"/>
              </a:spcBef>
              <a:buSzPct val="100000"/>
              <a:buNone/>
              <a:defRPr sz="3600" b="1"/>
            </a:lvl5pPr>
            <a:lvl6pPr lvl="5">
              <a:spcBef>
                <a:spcPts val="0"/>
              </a:spcBef>
              <a:buSzPct val="100000"/>
              <a:buNone/>
              <a:defRPr sz="3600" b="1"/>
            </a:lvl6pPr>
            <a:lvl7pPr lvl="6">
              <a:spcBef>
                <a:spcPts val="0"/>
              </a:spcBef>
              <a:buSzPct val="100000"/>
              <a:buNone/>
              <a:defRPr sz="3600" b="1"/>
            </a:lvl7pPr>
            <a:lvl8pPr lvl="7">
              <a:spcBef>
                <a:spcPts val="0"/>
              </a:spcBef>
              <a:buSzPct val="100000"/>
              <a:buNone/>
              <a:defRPr sz="3600" b="1"/>
            </a:lvl8pPr>
            <a:lvl9pPr lvl="8">
              <a:spcBef>
                <a:spcPts val="0"/>
              </a:spcBef>
              <a:buSzPct val="100000"/>
              <a:buNone/>
              <a:defRPr sz="3600" b="1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031425" y="1351100"/>
            <a:ext cx="7081200" cy="346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600"/>
              </a:spcBef>
              <a:buClr>
                <a:srgbClr val="CC0000"/>
              </a:buClr>
              <a:buSzPct val="100000"/>
              <a:buFont typeface="Lora"/>
              <a:buChar char="◈"/>
              <a:defRPr sz="2400">
                <a:latin typeface="Lora"/>
                <a:ea typeface="Lora"/>
                <a:cs typeface="Lora"/>
                <a:sym typeface="Lora"/>
              </a:defRPr>
            </a:lvl1pPr>
            <a:lvl2pPr lvl="1">
              <a:lnSpc>
                <a:spcPct val="115000"/>
              </a:lnSpc>
              <a:spcBef>
                <a:spcPts val="480"/>
              </a:spcBef>
              <a:buClr>
                <a:srgbClr val="CC0000"/>
              </a:buClr>
              <a:buSzPct val="100000"/>
              <a:buFont typeface="Lora"/>
              <a:buChar char="⬥"/>
              <a:defRPr sz="2000">
                <a:latin typeface="Lora"/>
                <a:ea typeface="Lora"/>
                <a:cs typeface="Lora"/>
                <a:sym typeface="Lora"/>
              </a:defRPr>
            </a:lvl2pPr>
            <a:lvl3pPr lvl="2">
              <a:lnSpc>
                <a:spcPct val="115000"/>
              </a:lnSpc>
              <a:spcBef>
                <a:spcPts val="480"/>
              </a:spcBef>
              <a:buClr>
                <a:srgbClr val="CC0000"/>
              </a:buClr>
              <a:buSzPct val="100000"/>
              <a:buFont typeface="Lora"/>
              <a:buChar char="⬦"/>
              <a:defRPr sz="2000">
                <a:latin typeface="Lora"/>
                <a:ea typeface="Lora"/>
                <a:cs typeface="Lora"/>
                <a:sym typeface="Lora"/>
              </a:defRPr>
            </a:lvl3pPr>
            <a:lvl4pPr lvl="3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4pPr>
            <a:lvl5pPr lvl="4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5pPr>
            <a:lvl6pPr lvl="5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6pPr>
            <a:lvl7pPr lvl="6">
              <a:lnSpc>
                <a:spcPct val="115000"/>
              </a:lnSpc>
              <a:spcBef>
                <a:spcPts val="360"/>
              </a:spcBef>
              <a:buClr>
                <a:srgbClr val="CC0000"/>
              </a:buClr>
              <a:buSzPct val="100000"/>
              <a:buFont typeface="Lora"/>
              <a:buChar char="⬩"/>
              <a:defRPr sz="2000">
                <a:latin typeface="Lora"/>
                <a:ea typeface="Lora"/>
                <a:cs typeface="Lora"/>
                <a:sym typeface="Lora"/>
              </a:defRPr>
            </a:lvl7pPr>
            <a:lvl8pPr lvl="7">
              <a:lnSpc>
                <a:spcPct val="115000"/>
              </a:lnSpc>
              <a:spcBef>
                <a:spcPts val="360"/>
              </a:spcBef>
              <a:buSzPct val="100000"/>
              <a:buFont typeface="Lora"/>
              <a:defRPr sz="2000">
                <a:latin typeface="Lora"/>
                <a:ea typeface="Lora"/>
                <a:cs typeface="Lora"/>
                <a:sym typeface="Lora"/>
              </a:defRPr>
            </a:lvl8pPr>
            <a:lvl9pPr lvl="8">
              <a:lnSpc>
                <a:spcPct val="115000"/>
              </a:lnSpc>
              <a:spcBef>
                <a:spcPts val="360"/>
              </a:spcBef>
              <a:buSzPct val="100000"/>
              <a:buFont typeface="Lora"/>
              <a:defRPr sz="2000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achecker.ca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dasilva.org.br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1598403" y="1763225"/>
            <a:ext cx="5947199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pt-BR" sz="3200" i="0" dirty="0"/>
              <a:t>A acessibilidade nos sites do Poder Executivo estadual à luz dos direitos fundamentais das pessoas com deficiência</a:t>
            </a:r>
            <a:endParaRPr lang="en" sz="3200" dirty="0"/>
          </a:p>
        </p:txBody>
      </p:sp>
      <p:grpSp>
        <p:nvGrpSpPr>
          <p:cNvPr id="52" name="Shape 52"/>
          <p:cNvGrpSpPr/>
          <p:nvPr/>
        </p:nvGrpSpPr>
        <p:grpSpPr>
          <a:xfrm>
            <a:off x="4411036" y="332492"/>
            <a:ext cx="321429" cy="523991"/>
            <a:chOff x="6730350" y="2315900"/>
            <a:chExt cx="257700" cy="420100"/>
          </a:xfrm>
        </p:grpSpPr>
        <p:sp>
          <p:nvSpPr>
            <p:cNvPr id="53" name="Shape 53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sz="2000" dirty="0">
                <a:solidFill>
                  <a:schemeClr val="tx1"/>
                </a:solidFill>
                <a:cs typeface="Arial"/>
              </a:rPr>
              <a:t> A globalização dos meios de comunicação eletrônica gerou mudanças sociais e culturais, aumentando a proximidade entre pessoas.</a:t>
            </a:r>
          </a:p>
          <a:p>
            <a:pPr algn="just"/>
            <a:endParaRPr lang="pt-BR" sz="2000" dirty="0">
              <a:solidFill>
                <a:schemeClr val="tx1"/>
              </a:solidFill>
              <a:cs typeface="Arial"/>
            </a:endParaRPr>
          </a:p>
          <a:p>
            <a:pPr algn="just"/>
            <a:r>
              <a:rPr lang="pt-BR" sz="2000" dirty="0">
                <a:solidFill>
                  <a:schemeClr val="tx1"/>
                </a:solidFill>
                <a:cs typeface="Arial"/>
              </a:rPr>
              <a:t>  </a:t>
            </a:r>
            <a:r>
              <a:rPr lang="pt-BR" sz="2000" dirty="0">
                <a:cs typeface="Arial"/>
              </a:rPr>
              <a:t>Transformações atingem</a:t>
            </a:r>
            <a:r>
              <a:rPr lang="pt-BR" sz="2000" dirty="0">
                <a:solidFill>
                  <a:schemeClr val="tx1"/>
                </a:solidFill>
                <a:cs typeface="Arial"/>
              </a:rPr>
              <a:t> todas as camadas sociais, em maior ou menor grau, e por isso deve-se voltar a atenção às pessoas com deficiência, que até então tinham sido marginalizadas.</a:t>
            </a:r>
          </a:p>
        </p:txBody>
      </p:sp>
      <p:grpSp>
        <p:nvGrpSpPr>
          <p:cNvPr id="8" name="Shape 128"/>
          <p:cNvGrpSpPr/>
          <p:nvPr/>
        </p:nvGrpSpPr>
        <p:grpSpPr>
          <a:xfrm>
            <a:off x="4421040" y="86263"/>
            <a:ext cx="310229" cy="366787"/>
            <a:chOff x="4636075" y="261925"/>
            <a:chExt cx="401800" cy="475050"/>
          </a:xfrm>
        </p:grpSpPr>
        <p:sp>
          <p:nvSpPr>
            <p:cNvPr id="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89424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sz="2000" dirty="0">
                <a:solidFill>
                  <a:schemeClr val="tx1"/>
                </a:solidFill>
                <a:cs typeface="Arial"/>
              </a:rPr>
              <a:t> Transformações na estrutura política do Estado com base no uso da tecnologia estão acontecendo aos poucos. </a:t>
            </a:r>
          </a:p>
          <a:p>
            <a:pPr algn="just"/>
            <a:endParaRPr lang="pt-BR" sz="2000" dirty="0">
              <a:cs typeface="Arial"/>
            </a:endParaRPr>
          </a:p>
          <a:p>
            <a:pPr algn="just"/>
            <a:endParaRPr lang="pt-BR" sz="2000" dirty="0">
              <a:cs typeface="Arial"/>
            </a:endParaRPr>
          </a:p>
          <a:p>
            <a:pPr algn="just"/>
            <a:r>
              <a:rPr lang="pt-BR" sz="2000" dirty="0">
                <a:solidFill>
                  <a:schemeClr val="tx1"/>
                </a:solidFill>
                <a:cs typeface="Arial"/>
              </a:rPr>
              <a:t> O papel da tecnologia dentro das democracias tem sido: disponibilizar serviços e informações, aumentar a participação pública.</a:t>
            </a:r>
          </a:p>
        </p:txBody>
      </p:sp>
      <p:grpSp>
        <p:nvGrpSpPr>
          <p:cNvPr id="4" name="Shape 128"/>
          <p:cNvGrpSpPr/>
          <p:nvPr/>
        </p:nvGrpSpPr>
        <p:grpSpPr>
          <a:xfrm>
            <a:off x="4421040" y="86263"/>
            <a:ext cx="310229" cy="366787"/>
            <a:chOff x="4636075" y="261925"/>
            <a:chExt cx="401800" cy="475050"/>
          </a:xfrm>
        </p:grpSpPr>
        <p:sp>
          <p:nvSpPr>
            <p:cNvPr id="5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27650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900" dirty="0">
                <a:solidFill>
                  <a:schemeClr val="tx1"/>
                </a:solidFill>
              </a:rPr>
              <a:t>Governo Eletrônico</a:t>
            </a:r>
            <a:endParaRPr lang="pt-BR" sz="290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31425" y="1682152"/>
            <a:ext cx="7081200" cy="3462300"/>
          </a:xfrm>
        </p:spPr>
        <p:txBody>
          <a:bodyPr/>
          <a:lstStyle/>
          <a:p>
            <a:pPr algn="just"/>
            <a:r>
              <a:rPr lang="pt-BR" sz="2000" dirty="0">
                <a:solidFill>
                  <a:schemeClr val="tx1"/>
                </a:solidFill>
                <a:cs typeface="Arial"/>
              </a:rPr>
              <a:t> Utilização das </a:t>
            </a:r>
            <a:r>
              <a:rPr lang="pt-BR" sz="2000" dirty="0" err="1">
                <a:solidFill>
                  <a:schemeClr val="tx1"/>
                </a:solidFill>
                <a:cs typeface="Arial"/>
              </a:rPr>
              <a:t>TICs</a:t>
            </a:r>
            <a:r>
              <a:rPr lang="pt-BR" sz="2000" dirty="0">
                <a:solidFill>
                  <a:schemeClr val="tx1"/>
                </a:solidFill>
                <a:cs typeface="Arial"/>
              </a:rPr>
              <a:t> para propiciar uma melhor gestão pública, com maior transparência e incrementando a participação da população.</a:t>
            </a:r>
          </a:p>
        </p:txBody>
      </p:sp>
      <p:grpSp>
        <p:nvGrpSpPr>
          <p:cNvPr id="4" name="Shape 128"/>
          <p:cNvGrpSpPr/>
          <p:nvPr/>
        </p:nvGrpSpPr>
        <p:grpSpPr>
          <a:xfrm>
            <a:off x="4421040" y="86263"/>
            <a:ext cx="310229" cy="366787"/>
            <a:chOff x="4636075" y="261925"/>
            <a:chExt cx="401800" cy="475050"/>
          </a:xfrm>
        </p:grpSpPr>
        <p:sp>
          <p:nvSpPr>
            <p:cNvPr id="5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28406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900" dirty="0">
                <a:solidFill>
                  <a:schemeClr val="tx1"/>
                </a:solidFill>
              </a:rPr>
              <a:t>Governança Eletrônica ou E-Governança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35169" y="1682152"/>
            <a:ext cx="7081200" cy="3462300"/>
          </a:xfrm>
        </p:spPr>
        <p:txBody>
          <a:bodyPr/>
          <a:lstStyle/>
          <a:p>
            <a:pPr algn="just"/>
            <a:r>
              <a:rPr lang="pt-BR" sz="2000" dirty="0">
                <a:solidFill>
                  <a:schemeClr val="tx1"/>
                </a:solidFill>
                <a:cs typeface="Arial"/>
              </a:rPr>
              <a:t> Preocupação com a inclusão digital, exercício da cidadania e a responsividade do Estado.</a:t>
            </a:r>
            <a:endParaRPr lang="pt-BR" sz="2000" dirty="0">
              <a:cs typeface="Arial"/>
            </a:endParaRPr>
          </a:p>
          <a:p>
            <a:pPr algn="just"/>
            <a:endParaRPr lang="pt-BR" sz="2000" dirty="0">
              <a:solidFill>
                <a:schemeClr val="tx1"/>
              </a:solidFill>
              <a:cs typeface="Arial"/>
            </a:endParaRPr>
          </a:p>
          <a:p>
            <a:pPr algn="just"/>
            <a:r>
              <a:rPr lang="pt-BR" sz="2000" dirty="0">
                <a:solidFill>
                  <a:schemeClr val="tx1"/>
                </a:solidFill>
                <a:cs typeface="Arial"/>
              </a:rPr>
              <a:t> Conceito mais amplo do que o Governo Eletrônico pois se preocupa com a adoção de mecanismos que estimulem a participação da sociedade civil na condução da política.</a:t>
            </a:r>
          </a:p>
        </p:txBody>
      </p:sp>
      <p:grpSp>
        <p:nvGrpSpPr>
          <p:cNvPr id="6" name="Shape 128"/>
          <p:cNvGrpSpPr/>
          <p:nvPr/>
        </p:nvGrpSpPr>
        <p:grpSpPr>
          <a:xfrm>
            <a:off x="4421040" y="86263"/>
            <a:ext cx="310229" cy="366787"/>
            <a:chOff x="4636075" y="261925"/>
            <a:chExt cx="401800" cy="475050"/>
          </a:xfrm>
        </p:grpSpPr>
        <p:sp>
          <p:nvSpPr>
            <p:cNvPr id="7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44731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500" dirty="0"/>
              <a:t>Apenas O Acesso Universal É Uma Real Participação Social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31425" y="1838325"/>
            <a:ext cx="7081200" cy="3462300"/>
          </a:xfrm>
        </p:spPr>
        <p:txBody>
          <a:bodyPr/>
          <a:lstStyle/>
          <a:p>
            <a:pPr algn="just"/>
            <a:r>
              <a:rPr lang="pt-BR" sz="2000" dirty="0">
                <a:solidFill>
                  <a:schemeClr val="tx1"/>
                </a:solidFill>
                <a:cs typeface="Arial"/>
              </a:rPr>
              <a:t> A tecnologia não é capaz de produzir mudanças concretas nas democracias se não houver o seu uso de maneira consciente. </a:t>
            </a:r>
            <a:endParaRPr lang="pt-BR" sz="2000" dirty="0">
              <a:cs typeface="Arial"/>
            </a:endParaRPr>
          </a:p>
          <a:p>
            <a:pPr algn="just"/>
            <a:endParaRPr lang="pt-BR" sz="2000" dirty="0">
              <a:solidFill>
                <a:schemeClr val="tx1"/>
              </a:solidFill>
              <a:cs typeface="Arial"/>
            </a:endParaRPr>
          </a:p>
          <a:p>
            <a:pPr algn="just"/>
            <a:r>
              <a:rPr lang="pt-BR" sz="2000" dirty="0">
                <a:solidFill>
                  <a:schemeClr val="tx1"/>
                </a:solidFill>
                <a:cs typeface="Arial"/>
              </a:rPr>
              <a:t> A tecnologia deve ser pensada de maneira mais inclusiva e através da lógica das necessidades da sociedade para que, de fato, seja um meio de participação política.</a:t>
            </a:r>
          </a:p>
        </p:txBody>
      </p:sp>
      <p:grpSp>
        <p:nvGrpSpPr>
          <p:cNvPr id="5" name="Shape 128"/>
          <p:cNvGrpSpPr/>
          <p:nvPr/>
        </p:nvGrpSpPr>
        <p:grpSpPr>
          <a:xfrm>
            <a:off x="4421040" y="86263"/>
            <a:ext cx="310229" cy="366787"/>
            <a:chOff x="4636075" y="261925"/>
            <a:chExt cx="401800" cy="475050"/>
          </a:xfrm>
        </p:grpSpPr>
        <p:sp>
          <p:nvSpPr>
            <p:cNvPr id="6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45621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942977" y="1571625"/>
            <a:ext cx="6919745" cy="94450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A acessibilidade como pressuposto para a concretização dos direitos</a:t>
            </a:r>
            <a:endParaRPr lang="pt-BR" dirty="0"/>
          </a:p>
          <a:p>
            <a:r>
              <a:rPr lang="pt-BR" dirty="0">
                <a:solidFill>
                  <a:schemeClr val="tx1"/>
                </a:solidFill>
              </a:rPr>
              <a:t>fundamentais das pessoas com deficiência</a:t>
            </a:r>
          </a:p>
          <a:p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3384651" y="5776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sz="6000" dirty="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673703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 noGrp="1"/>
          </p:cNvSpPr>
          <p:nvPr>
            <p:ph type="body" idx="1"/>
          </p:nvPr>
        </p:nvSpPr>
        <p:spPr>
          <a:xfrm>
            <a:off x="1031040" y="1514476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indent="-342891" algn="just"/>
            <a:r>
              <a:rPr lang="pt-BR" dirty="0">
                <a:solidFill>
                  <a:schemeClr val="tx1"/>
                </a:solidFill>
              </a:rPr>
              <a:t>Direitos das pessoas com deficiência dão condições      para adequada inserção dessas pessoas na sociedade</a:t>
            </a:r>
          </a:p>
          <a:p>
            <a:pPr marL="571486" indent="-342891" algn="just"/>
            <a:r>
              <a:rPr lang="pt-BR" dirty="0">
                <a:solidFill>
                  <a:schemeClr val="tx1"/>
                </a:solidFill>
              </a:rPr>
              <a:t>Brasil um dos poucos que tem legislação mas mesmo assim tem porcentagem elevada de exclusão.</a:t>
            </a:r>
          </a:p>
          <a:p>
            <a:pPr marL="571486" indent="-342891"/>
            <a:r>
              <a:rPr lang="pt-BR" dirty="0">
                <a:solidFill>
                  <a:schemeClr val="tx1"/>
                </a:solidFill>
              </a:rPr>
              <a:t>Cenário de dificuldades</a:t>
            </a:r>
            <a:br>
              <a:rPr lang="pt-BR" dirty="0">
                <a:solidFill>
                  <a:schemeClr val="tx1"/>
                </a:solidFill>
              </a:rPr>
            </a:br>
            <a:endParaRPr lang="pt-BR" dirty="0">
              <a:solidFill>
                <a:schemeClr val="tx1"/>
              </a:solidFill>
            </a:endParaRPr>
          </a:p>
          <a:p>
            <a:pPr marL="457189" indent="-228594"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5461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 noGrp="1"/>
          </p:cNvSpPr>
          <p:nvPr>
            <p:ph type="body" idx="1"/>
          </p:nvPr>
        </p:nvSpPr>
        <p:spPr>
          <a:xfrm>
            <a:off x="2497533" y="1419228"/>
            <a:ext cx="4145835" cy="309849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189" indent="-228594"/>
            <a:r>
              <a:rPr lang="pt-BR" sz="2800" dirty="0"/>
              <a:t>Intolerância</a:t>
            </a:r>
          </a:p>
          <a:p>
            <a:pPr marL="457189" indent="-228594"/>
            <a:r>
              <a:rPr lang="pt-BR" sz="2800" dirty="0"/>
              <a:t>Invisibilidade</a:t>
            </a:r>
          </a:p>
          <a:p>
            <a:pPr marL="457189" indent="-228594"/>
            <a:r>
              <a:rPr lang="pt-BR" sz="2800" dirty="0"/>
              <a:t>Perspectiva médica</a:t>
            </a:r>
          </a:p>
          <a:p>
            <a:pPr marL="457189" indent="-228594"/>
            <a:r>
              <a:rPr lang="pt-BR" sz="2800" dirty="0"/>
              <a:t>Direitos Humanos</a:t>
            </a:r>
          </a:p>
        </p:txBody>
      </p:sp>
    </p:spTree>
    <p:extLst>
      <p:ext uri="{BB962C8B-B14F-4D97-AF65-F5344CB8AC3E}">
        <p14:creationId xmlns:p14="http://schemas.microsoft.com/office/powerpoint/2010/main" val="2482740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 noGrp="1"/>
          </p:cNvSpPr>
          <p:nvPr>
            <p:ph type="body" idx="1"/>
          </p:nvPr>
        </p:nvSpPr>
        <p:spPr>
          <a:xfrm>
            <a:off x="1031040" y="1571625"/>
            <a:ext cx="7081837" cy="300454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189" indent="-228594"/>
            <a:r>
              <a:rPr lang="pt-BR" sz="2400" dirty="0">
                <a:solidFill>
                  <a:schemeClr val="tx1"/>
                </a:solidFill>
              </a:rPr>
              <a:t>ONU no final de 2006 adota Convenção sobre os direitos das pessoas com deficiência</a:t>
            </a:r>
            <a:endParaRPr lang="pt-BR" sz="2400" dirty="0"/>
          </a:p>
          <a:p>
            <a:pPr marL="457189" indent="-228594"/>
            <a:r>
              <a:rPr lang="pt-BR" sz="2400" dirty="0">
                <a:solidFill>
                  <a:schemeClr val="tx1"/>
                </a:solidFill>
              </a:rPr>
              <a:t>Brasil também adere em 2009</a:t>
            </a:r>
          </a:p>
          <a:p>
            <a:pPr marL="457189" indent="-228594"/>
            <a:r>
              <a:rPr lang="pt-BR" sz="2400" dirty="0">
                <a:solidFill>
                  <a:schemeClr val="tx1"/>
                </a:solidFill>
              </a:rPr>
              <a:t>Definição inovadora de deficiência</a:t>
            </a:r>
          </a:p>
        </p:txBody>
      </p:sp>
    </p:spTree>
    <p:extLst>
      <p:ext uri="{BB962C8B-B14F-4D97-AF65-F5344CB8AC3E}">
        <p14:creationId xmlns:p14="http://schemas.microsoft.com/office/powerpoint/2010/main" val="2129626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 noGrp="1"/>
          </p:cNvSpPr>
          <p:nvPr>
            <p:ph type="body" idx="1"/>
          </p:nvPr>
        </p:nvSpPr>
        <p:spPr>
          <a:xfrm>
            <a:off x="520501" y="1571625"/>
            <a:ext cx="5796480" cy="300454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189" indent="-228594"/>
            <a:r>
              <a:rPr lang="pt-BR" sz="2400" dirty="0">
                <a:solidFill>
                  <a:schemeClr val="tx1"/>
                </a:solidFill>
              </a:rPr>
              <a:t>Acessibilidade às novas tecnologias da informação e comunicação</a:t>
            </a:r>
          </a:p>
          <a:p>
            <a:pPr marL="457189" indent="-228594"/>
            <a:r>
              <a:rPr lang="pt-BR" sz="2400" dirty="0" err="1">
                <a:solidFill>
                  <a:schemeClr val="tx1"/>
                </a:solidFill>
              </a:rPr>
              <a:t>Headmouse</a:t>
            </a:r>
          </a:p>
          <a:p>
            <a:pPr marL="457189" indent="-228594"/>
            <a:r>
              <a:rPr lang="pt-BR" sz="2400" dirty="0">
                <a:solidFill>
                  <a:schemeClr val="tx1"/>
                </a:solidFill>
              </a:rPr>
              <a:t>Teclado Virtual</a:t>
            </a:r>
          </a:p>
          <a:p>
            <a:pPr marL="457189" indent="-228594"/>
            <a:r>
              <a:rPr lang="pt-BR" sz="2400" dirty="0">
                <a:solidFill>
                  <a:schemeClr val="tx1"/>
                </a:solidFill>
              </a:rPr>
              <a:t>Leitor de tela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3B47A9-AAF5-4BD7-84CD-71053F204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5040" y="2216468"/>
            <a:ext cx="2514600" cy="1732717"/>
          </a:xfrm>
          <a:prstGeom prst="rect">
            <a:avLst/>
          </a:prstGeom>
          <a:noFill/>
          <a:ln w="6350">
            <a:solidFill>
              <a:srgbClr val="CC0000"/>
            </a:solidFill>
          </a:ln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AD74D47-84F8-48BB-B6F0-0E9460D8E0F3}"/>
              </a:ext>
            </a:extLst>
          </p:cNvPr>
          <p:cNvCxnSpPr/>
          <p:nvPr/>
        </p:nvCxnSpPr>
        <p:spPr>
          <a:xfrm flipH="1">
            <a:off x="2933700" y="2743200"/>
            <a:ext cx="3101340" cy="0"/>
          </a:xfrm>
          <a:prstGeom prst="line">
            <a:avLst/>
          </a:prstGeom>
          <a:ln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240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pt-BR" dirty="0"/>
              <a:t>Introdução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3384651" y="5776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sz="600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930275" y="1658939"/>
            <a:ext cx="7537171" cy="116046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A utilização das </a:t>
            </a:r>
            <a:r>
              <a:rPr lang="pt-BR" dirty="0" err="1">
                <a:solidFill>
                  <a:schemeClr val="tx1"/>
                </a:solidFill>
              </a:rPr>
              <a:t>TICs</a:t>
            </a:r>
            <a:r>
              <a:rPr lang="pt-BR" dirty="0">
                <a:solidFill>
                  <a:schemeClr val="tx1"/>
                </a:solidFill>
              </a:rPr>
              <a:t> pela administração pública</a:t>
            </a:r>
            <a:endParaRPr lang="en" i="0" dirty="0"/>
          </a:p>
        </p:txBody>
      </p:sp>
      <p:sp>
        <p:nvSpPr>
          <p:cNvPr id="84" name="Shape 84"/>
          <p:cNvSpPr txBox="1"/>
          <p:nvPr/>
        </p:nvSpPr>
        <p:spPr>
          <a:xfrm>
            <a:off x="3384651" y="5776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sz="6000" dirty="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26258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425" y="1351101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189" indent="-228594"/>
            <a:r>
              <a:rPr lang="en" dirty="0" err="1"/>
              <a:t>Tecnologia</a:t>
            </a:r>
            <a:r>
              <a:rPr lang="en" dirty="0"/>
              <a:t> é </a:t>
            </a:r>
            <a:r>
              <a:rPr lang="en" dirty="0" err="1"/>
              <a:t>empoderamento</a:t>
            </a:r>
            <a:r>
              <a:rPr lang="en" dirty="0"/>
              <a:t> social</a:t>
            </a:r>
          </a:p>
          <a:p>
            <a:pPr marL="457189" indent="-228594"/>
            <a:endParaRPr lang="en" dirty="0"/>
          </a:p>
          <a:p>
            <a:pPr marL="457189" indent="-228594"/>
            <a:r>
              <a:rPr lang="en" dirty="0" err="1"/>
              <a:t>Acessibilidade</a:t>
            </a:r>
            <a:r>
              <a:rPr lang="en" dirty="0"/>
              <a:t> </a:t>
            </a:r>
            <a:r>
              <a:rPr lang="en" dirty="0" err="1"/>
              <a:t>física</a:t>
            </a:r>
            <a:r>
              <a:rPr lang="en" dirty="0"/>
              <a:t> e digital</a:t>
            </a:r>
          </a:p>
          <a:p>
            <a:pPr marL="457189" indent="-228594"/>
            <a:endParaRPr lang="en" dirty="0">
              <a:solidFill>
                <a:schemeClr val="tx1"/>
              </a:solidFill>
            </a:endParaRPr>
          </a:p>
          <a:p>
            <a:pPr marL="457189" indent="-228594"/>
            <a:r>
              <a:rPr lang="en" dirty="0" err="1"/>
              <a:t>Acesso</a:t>
            </a:r>
            <a:r>
              <a:rPr lang="en" dirty="0"/>
              <a:t> à </a:t>
            </a:r>
            <a:r>
              <a:rPr lang="en" dirty="0" err="1"/>
              <a:t>informação</a:t>
            </a:r>
            <a:r>
              <a:rPr lang="en" dirty="0"/>
              <a:t> é um dos </a:t>
            </a:r>
            <a:r>
              <a:rPr lang="en" dirty="0" err="1"/>
              <a:t>direitos</a:t>
            </a:r>
            <a:r>
              <a:rPr lang="en" dirty="0"/>
              <a:t> </a:t>
            </a:r>
            <a:r>
              <a:rPr lang="en" dirty="0" err="1"/>
              <a:t>humanos</a:t>
            </a:r>
            <a:r>
              <a:rPr lang="en" dirty="0"/>
              <a:t> </a:t>
            </a:r>
            <a:r>
              <a:rPr lang="en" dirty="0" err="1"/>
              <a:t>fundamentais</a:t>
            </a:r>
            <a:endParaRPr lang="en" dirty="0" err="1">
              <a:solidFill>
                <a:schemeClr val="tx1"/>
              </a:solidFill>
            </a:endParaRPr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98196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err="1"/>
              <a:t>Tecnologia</a:t>
            </a:r>
            <a:r>
              <a:rPr lang="en" dirty="0"/>
              <a:t> no </a:t>
            </a:r>
            <a:r>
              <a:rPr lang="en" dirty="0" err="1"/>
              <a:t>acesso</a:t>
            </a:r>
            <a:r>
              <a:rPr lang="en" dirty="0"/>
              <a:t> à </a:t>
            </a:r>
            <a:r>
              <a:rPr lang="en" dirty="0" err="1"/>
              <a:t>informação</a:t>
            </a:r>
            <a:endParaRPr lang="en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425" y="1351101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189" indent="-228594" algn="just"/>
            <a:r>
              <a:rPr lang="en" dirty="0" err="1"/>
              <a:t>Dois</a:t>
            </a:r>
            <a:r>
              <a:rPr lang="en" dirty="0"/>
              <a:t> </a:t>
            </a:r>
            <a:r>
              <a:rPr lang="en" dirty="0" err="1"/>
              <a:t>casos</a:t>
            </a:r>
            <a:r>
              <a:rPr lang="en" dirty="0"/>
              <a:t>:</a:t>
            </a:r>
          </a:p>
          <a:p>
            <a:pPr marL="457189" lvl="1" indent="-228594" algn="just"/>
            <a:r>
              <a:rPr lang="en" dirty="0" err="1"/>
              <a:t>Complemento</a:t>
            </a:r>
          </a:p>
          <a:p>
            <a:pPr marL="457189" lvl="1" indent="-228594" algn="just"/>
            <a:r>
              <a:rPr lang="en" dirty="0" err="1"/>
              <a:t>Imprescindível</a:t>
            </a:r>
          </a:p>
          <a:p>
            <a:pPr marL="457189" lvl="1" indent="-228594" algn="just"/>
            <a:endParaRPr lang="en" dirty="0"/>
          </a:p>
          <a:p>
            <a:pPr marL="457189" lvl="1" indent="-228594" algn="just"/>
            <a:endParaRPr lang="en" dirty="0"/>
          </a:p>
          <a:p>
            <a:pPr marL="457189" indent="-228594" algn="just"/>
            <a:r>
              <a:rPr lang="en" dirty="0" err="1"/>
              <a:t>Não</a:t>
            </a:r>
            <a:r>
              <a:rPr lang="en" dirty="0"/>
              <a:t> é </a:t>
            </a:r>
            <a:r>
              <a:rPr lang="en" dirty="0" err="1"/>
              <a:t>porque</a:t>
            </a:r>
            <a:r>
              <a:rPr lang="en" dirty="0"/>
              <a:t> </a:t>
            </a:r>
            <a:r>
              <a:rPr lang="en" dirty="0" err="1"/>
              <a:t>está</a:t>
            </a:r>
            <a:r>
              <a:rPr lang="en" dirty="0"/>
              <a:t> </a:t>
            </a:r>
            <a:r>
              <a:rPr lang="en" dirty="0" err="1"/>
              <a:t>na</a:t>
            </a:r>
            <a:r>
              <a:rPr lang="en" dirty="0"/>
              <a:t> internet que é </a:t>
            </a:r>
            <a:r>
              <a:rPr lang="en" dirty="0" err="1"/>
              <a:t>acessível</a:t>
            </a:r>
            <a:r>
              <a:rPr lang="en" dirty="0"/>
              <a:t> a </a:t>
            </a:r>
            <a:r>
              <a:rPr lang="en" dirty="0" err="1"/>
              <a:t>todos</a:t>
            </a:r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877125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770323" y="1046163"/>
            <a:ext cx="7386252" cy="335996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3200" dirty="0">
                <a:solidFill>
                  <a:schemeClr val="tx1"/>
                </a:solidFill>
              </a:rPr>
              <a:t>"</a:t>
            </a:r>
            <a:r>
              <a:rPr lang="en" sz="3200" dirty="0" err="1">
                <a:solidFill>
                  <a:schemeClr val="tx1"/>
                </a:solidFill>
              </a:rPr>
              <a:t>Tornar</a:t>
            </a:r>
            <a:r>
              <a:rPr lang="en" sz="3200" dirty="0">
                <a:solidFill>
                  <a:schemeClr val="tx1"/>
                </a:solidFill>
              </a:rPr>
              <a:t> </a:t>
            </a:r>
            <a:r>
              <a:rPr lang="en" sz="3200" dirty="0" err="1">
                <a:solidFill>
                  <a:schemeClr val="tx1"/>
                </a:solidFill>
              </a:rPr>
              <a:t>disponível</a:t>
            </a:r>
            <a:r>
              <a:rPr lang="en" sz="3200" dirty="0">
                <a:solidFill>
                  <a:schemeClr val="tx1"/>
                </a:solidFill>
              </a:rPr>
              <a:t> </a:t>
            </a:r>
            <a:r>
              <a:rPr lang="en" sz="3200" dirty="0" err="1">
                <a:solidFill>
                  <a:schemeClr val="tx1"/>
                </a:solidFill>
              </a:rPr>
              <a:t>ao</a:t>
            </a:r>
            <a:r>
              <a:rPr lang="en" sz="3200" dirty="0">
                <a:solidFill>
                  <a:schemeClr val="tx1"/>
                </a:solidFill>
              </a:rPr>
              <a:t> </a:t>
            </a:r>
            <a:r>
              <a:rPr lang="en" sz="3200" dirty="0" err="1">
                <a:solidFill>
                  <a:schemeClr val="tx1"/>
                </a:solidFill>
              </a:rPr>
              <a:t>usuário</a:t>
            </a:r>
            <a:r>
              <a:rPr lang="en" sz="3200" dirty="0">
                <a:solidFill>
                  <a:schemeClr val="tx1"/>
                </a:solidFill>
              </a:rPr>
              <a:t>, de forma </a:t>
            </a:r>
            <a:r>
              <a:rPr lang="en" sz="3200" dirty="0" err="1">
                <a:solidFill>
                  <a:schemeClr val="tx1"/>
                </a:solidFill>
              </a:rPr>
              <a:t>autônoma</a:t>
            </a:r>
            <a:r>
              <a:rPr lang="en" sz="3200" dirty="0">
                <a:solidFill>
                  <a:schemeClr val="tx1"/>
                </a:solidFill>
              </a:rPr>
              <a:t> e </a:t>
            </a:r>
            <a:r>
              <a:rPr lang="en" sz="3200" dirty="0" err="1">
                <a:solidFill>
                  <a:schemeClr val="tx1"/>
                </a:solidFill>
              </a:rPr>
              <a:t>independente</a:t>
            </a:r>
            <a:r>
              <a:rPr lang="en" sz="3200" dirty="0">
                <a:solidFill>
                  <a:schemeClr val="tx1"/>
                </a:solidFill>
              </a:rPr>
              <a:t> de  </a:t>
            </a:r>
            <a:r>
              <a:rPr lang="en" sz="3200" dirty="0" err="1">
                <a:solidFill>
                  <a:schemeClr val="tx1"/>
                </a:solidFill>
              </a:rPr>
              <a:t>suas</a:t>
            </a:r>
            <a:r>
              <a:rPr lang="en" sz="3200" dirty="0">
                <a:solidFill>
                  <a:schemeClr val="tx1"/>
                </a:solidFill>
              </a:rPr>
              <a:t> </a:t>
            </a:r>
            <a:r>
              <a:rPr lang="en" sz="3200" dirty="0" err="1">
                <a:solidFill>
                  <a:schemeClr val="tx1"/>
                </a:solidFill>
              </a:rPr>
              <a:t>características</a:t>
            </a:r>
            <a:r>
              <a:rPr lang="en" sz="3200" dirty="0">
                <a:solidFill>
                  <a:schemeClr val="tx1"/>
                </a:solidFill>
              </a:rPr>
              <a:t>, </a:t>
            </a:r>
            <a:r>
              <a:rPr lang="en" sz="3200" dirty="0" err="1">
                <a:solidFill>
                  <a:schemeClr val="tx1"/>
                </a:solidFill>
              </a:rPr>
              <a:t>toda</a:t>
            </a:r>
            <a:r>
              <a:rPr lang="en" sz="3200" dirty="0">
                <a:solidFill>
                  <a:schemeClr val="tx1"/>
                </a:solidFill>
              </a:rPr>
              <a:t> a </a:t>
            </a:r>
            <a:r>
              <a:rPr lang="en" sz="3200" dirty="0" err="1">
                <a:solidFill>
                  <a:schemeClr val="tx1"/>
                </a:solidFill>
              </a:rPr>
              <a:t>informação</a:t>
            </a:r>
            <a:r>
              <a:rPr lang="en" sz="3200" dirty="0">
                <a:solidFill>
                  <a:schemeClr val="tx1"/>
                </a:solidFill>
              </a:rPr>
              <a:t> que </a:t>
            </a:r>
            <a:r>
              <a:rPr lang="en" sz="3200" dirty="0" err="1">
                <a:solidFill>
                  <a:schemeClr val="tx1"/>
                </a:solidFill>
              </a:rPr>
              <a:t>lhe</a:t>
            </a:r>
            <a:r>
              <a:rPr lang="en" sz="3200" dirty="0">
                <a:solidFill>
                  <a:schemeClr val="tx1"/>
                </a:solidFill>
              </a:rPr>
              <a:t> for </a:t>
            </a:r>
            <a:r>
              <a:rPr lang="en" sz="3200" dirty="0" err="1">
                <a:solidFill>
                  <a:schemeClr val="tx1"/>
                </a:solidFill>
              </a:rPr>
              <a:t>franqueável</a:t>
            </a:r>
            <a:r>
              <a:rPr lang="en" sz="3200" dirty="0">
                <a:solidFill>
                  <a:schemeClr val="tx1"/>
                </a:solidFill>
              </a:rPr>
              <a:t>, </a:t>
            </a:r>
            <a:r>
              <a:rPr lang="en" sz="3200" dirty="0" err="1">
                <a:solidFill>
                  <a:schemeClr val="tx1"/>
                </a:solidFill>
              </a:rPr>
              <a:t>sem</a:t>
            </a:r>
            <a:r>
              <a:rPr lang="en" sz="3200" dirty="0">
                <a:solidFill>
                  <a:schemeClr val="tx1"/>
                </a:solidFill>
              </a:rPr>
              <a:t> </a:t>
            </a:r>
            <a:r>
              <a:rPr lang="en" sz="3200" dirty="0" err="1">
                <a:solidFill>
                  <a:schemeClr val="tx1"/>
                </a:solidFill>
              </a:rPr>
              <a:t>prejuízos</a:t>
            </a:r>
            <a:r>
              <a:rPr lang="en" sz="3200" dirty="0">
                <a:solidFill>
                  <a:schemeClr val="tx1"/>
                </a:solidFill>
              </a:rPr>
              <a:t> </a:t>
            </a:r>
            <a:r>
              <a:rPr lang="en" sz="3200" dirty="0" err="1">
                <a:solidFill>
                  <a:schemeClr val="tx1"/>
                </a:solidFill>
              </a:rPr>
              <a:t>quanto</a:t>
            </a:r>
            <a:r>
              <a:rPr lang="en" sz="3200" dirty="0">
                <a:solidFill>
                  <a:schemeClr val="tx1"/>
                </a:solidFill>
              </a:rPr>
              <a:t> </a:t>
            </a:r>
            <a:r>
              <a:rPr lang="en" sz="3200" dirty="0" err="1">
                <a:solidFill>
                  <a:schemeClr val="tx1"/>
                </a:solidFill>
              </a:rPr>
              <a:t>ao</a:t>
            </a:r>
            <a:r>
              <a:rPr lang="en" sz="3200" dirty="0">
                <a:solidFill>
                  <a:schemeClr val="tx1"/>
                </a:solidFill>
              </a:rPr>
              <a:t> </a:t>
            </a:r>
            <a:r>
              <a:rPr lang="en" sz="3200" dirty="0" err="1">
                <a:solidFill>
                  <a:schemeClr val="tx1"/>
                </a:solidFill>
              </a:rPr>
              <a:t>conteúdo</a:t>
            </a:r>
            <a:r>
              <a:rPr lang="en" sz="3200" dirty="0">
                <a:solidFill>
                  <a:schemeClr val="tx1"/>
                </a:solidFill>
              </a:rPr>
              <a:t> da </a:t>
            </a:r>
            <a:r>
              <a:rPr lang="en" sz="3200" dirty="0" err="1">
                <a:solidFill>
                  <a:schemeClr val="tx1"/>
                </a:solidFill>
              </a:rPr>
              <a:t>informação</a:t>
            </a:r>
            <a:r>
              <a:rPr lang="en" sz="3200" dirty="0">
                <a:solidFill>
                  <a:schemeClr val="tx1"/>
                </a:solidFill>
              </a:rPr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4094564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err="1"/>
              <a:t>Acessibilidade</a:t>
            </a:r>
            <a:r>
              <a:rPr lang="en" dirty="0"/>
              <a:t> digital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425" y="1351101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lvl="1" indent="-342891" algn="just"/>
            <a:r>
              <a:rPr lang="en" dirty="0" err="1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Apresentação</a:t>
            </a:r>
            <a:r>
              <a:rPr lang="en" dirty="0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 da </a:t>
            </a:r>
            <a:r>
              <a:rPr lang="en" dirty="0" err="1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informação</a:t>
            </a:r>
            <a:r>
              <a:rPr lang="en" dirty="0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 de </a:t>
            </a:r>
            <a:r>
              <a:rPr lang="en" dirty="0" err="1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formas</a:t>
            </a:r>
            <a:r>
              <a:rPr lang="en" dirty="0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 </a:t>
            </a:r>
            <a:r>
              <a:rPr lang="en" dirty="0" err="1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múltiplas</a:t>
            </a:r>
          </a:p>
          <a:p>
            <a:pPr marL="571486" lvl="1" indent="-342891" algn="just"/>
            <a:endParaRPr lang="en" dirty="0">
              <a:solidFill>
                <a:schemeClr val="tx1"/>
              </a:solidFill>
              <a:latin typeface="Lora" panose="00000500000000000000" pitchFamily="2" charset="0"/>
              <a:cs typeface="Arial"/>
            </a:endParaRPr>
          </a:p>
          <a:p>
            <a:pPr marL="571486" lvl="1" indent="-342891" algn="just"/>
            <a:r>
              <a:rPr lang="en" dirty="0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Sistema </a:t>
            </a:r>
            <a:r>
              <a:rPr lang="en" dirty="0" err="1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automático</a:t>
            </a:r>
            <a:r>
              <a:rPr lang="en" dirty="0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 de </a:t>
            </a:r>
            <a:r>
              <a:rPr lang="en" dirty="0" err="1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transcrição</a:t>
            </a:r>
            <a:r>
              <a:rPr lang="en" dirty="0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 de </a:t>
            </a:r>
            <a:r>
              <a:rPr lang="en" dirty="0" err="1">
                <a:solidFill>
                  <a:schemeClr val="tx1"/>
                </a:solidFill>
                <a:latin typeface="Lora" panose="00000500000000000000" pitchFamily="2" charset="0"/>
                <a:cs typeface="Arial"/>
              </a:rPr>
              <a:t>mídias</a:t>
            </a:r>
            <a:endParaRPr lang="en-US" dirty="0" err="1">
              <a:solidFill>
                <a:schemeClr val="tx1"/>
              </a:solidFill>
              <a:latin typeface="Lora" panose="00000500000000000000" pitchFamily="2" charset="0"/>
              <a:cs typeface="Arial"/>
            </a:endParaRPr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47116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err="1"/>
              <a:t>Diretrizes</a:t>
            </a:r>
            <a:r>
              <a:rPr lang="en" dirty="0"/>
              <a:t> de </a:t>
            </a:r>
            <a:r>
              <a:rPr lang="en" dirty="0" err="1"/>
              <a:t>acessibilidade</a:t>
            </a:r>
            <a:endParaRPr lang="en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425" y="1351101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lvl="1" indent="-342891">
              <a:buFont typeface="Arial" panose="020B0604020202020204" pitchFamily="34" charset="0"/>
              <a:buChar char="•"/>
            </a:pPr>
            <a:r>
              <a:rPr lang="en" dirty="0"/>
              <a:t>WCAG da W3C (World Wide Web Consortium)</a:t>
            </a:r>
            <a:endParaRPr lang="pt-BR" dirty="0"/>
          </a:p>
          <a:p>
            <a:pPr marL="571486" lvl="3" indent="-342891">
              <a:buFont typeface="Arial" panose="020B0604020202020204" pitchFamily="34" charset="0"/>
              <a:buChar char="•"/>
            </a:pPr>
            <a:r>
              <a:rPr lang="en" dirty="0"/>
              <a:t>Conjunto de </a:t>
            </a:r>
            <a:r>
              <a:rPr lang="en" dirty="0" err="1"/>
              <a:t>recomendações</a:t>
            </a:r>
          </a:p>
          <a:p>
            <a:pPr marL="571486" lvl="2" indent="-342891">
              <a:buFont typeface="Arial" panose="020B0604020202020204" pitchFamily="34" charset="0"/>
              <a:buChar char="•"/>
            </a:pPr>
            <a:r>
              <a:rPr lang="en" dirty="0" err="1">
                <a:solidFill>
                  <a:schemeClr val="tx1"/>
                </a:solidFill>
              </a:rPr>
              <a:t>AChecker</a:t>
            </a:r>
            <a:r>
              <a:rPr lang="en" dirty="0">
                <a:solidFill>
                  <a:schemeClr val="tx1"/>
                </a:solidFill>
              </a:rPr>
              <a:t>: </a:t>
            </a:r>
            <a:r>
              <a:rPr lang="en" dirty="0">
                <a:solidFill>
                  <a:schemeClr val="tx1"/>
                </a:solidFill>
                <a:hlinkClick r:id="rId3"/>
              </a:rPr>
              <a:t>achecker.ca</a:t>
            </a:r>
            <a:r>
              <a:rPr lang="en" dirty="0">
                <a:solidFill>
                  <a:schemeClr val="tx1"/>
                </a:solidFill>
              </a:rPr>
              <a:t> (</a:t>
            </a:r>
            <a:r>
              <a:rPr lang="en" dirty="0" err="1">
                <a:solidFill>
                  <a:schemeClr val="tx1"/>
                </a:solidFill>
              </a:rPr>
              <a:t>atualizado</a:t>
            </a:r>
            <a:r>
              <a:rPr lang="en" dirty="0">
                <a:solidFill>
                  <a:schemeClr val="tx1"/>
                </a:solidFill>
              </a:rPr>
              <a:t> </a:t>
            </a:r>
            <a:r>
              <a:rPr lang="en" dirty="0" err="1">
                <a:solidFill>
                  <a:schemeClr val="tx1"/>
                </a:solidFill>
              </a:rPr>
              <a:t>em</a:t>
            </a:r>
            <a:r>
              <a:rPr lang="en" dirty="0">
                <a:solidFill>
                  <a:schemeClr val="tx1"/>
                </a:solidFill>
              </a:rPr>
              <a:t> 2011)</a:t>
            </a:r>
          </a:p>
          <a:p>
            <a:pPr marL="571486" lvl="1" indent="-342891">
              <a:buFont typeface="Arial" panose="020B0604020202020204" pitchFamily="34" charset="0"/>
              <a:buChar char="•"/>
            </a:pPr>
            <a:endParaRPr lang="en" dirty="0">
              <a:solidFill>
                <a:schemeClr val="tx1"/>
              </a:solidFill>
            </a:endParaRPr>
          </a:p>
          <a:p>
            <a:pPr marL="571486" lvl="1" indent="-342891"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tx1"/>
                </a:solidFill>
              </a:rPr>
              <a:t>e-MAG: </a:t>
            </a:r>
            <a:r>
              <a:rPr lang="en" dirty="0" err="1">
                <a:solidFill>
                  <a:schemeClr val="tx1"/>
                </a:solidFill>
              </a:rPr>
              <a:t>Modelo</a:t>
            </a:r>
            <a:r>
              <a:rPr lang="en" dirty="0">
                <a:solidFill>
                  <a:schemeClr val="tx1"/>
                </a:solidFill>
              </a:rPr>
              <a:t> de </a:t>
            </a:r>
            <a:r>
              <a:rPr lang="en" dirty="0" err="1">
                <a:solidFill>
                  <a:schemeClr val="tx1"/>
                </a:solidFill>
              </a:rPr>
              <a:t>Acessibilidade</a:t>
            </a:r>
            <a:r>
              <a:rPr lang="en" dirty="0">
                <a:solidFill>
                  <a:schemeClr val="tx1"/>
                </a:solidFill>
              </a:rPr>
              <a:t> </a:t>
            </a:r>
            <a:r>
              <a:rPr lang="en" dirty="0" err="1">
                <a:solidFill>
                  <a:schemeClr val="tx1"/>
                </a:solidFill>
              </a:rPr>
              <a:t>em</a:t>
            </a:r>
            <a:r>
              <a:rPr lang="en" dirty="0">
                <a:solidFill>
                  <a:schemeClr val="tx1"/>
                </a:solidFill>
              </a:rPr>
              <a:t> </a:t>
            </a:r>
            <a:r>
              <a:rPr lang="en" dirty="0" err="1">
                <a:solidFill>
                  <a:schemeClr val="tx1"/>
                </a:solidFill>
              </a:rPr>
              <a:t>Governo</a:t>
            </a:r>
            <a:r>
              <a:rPr lang="en" dirty="0">
                <a:solidFill>
                  <a:schemeClr val="tx1"/>
                </a:solidFill>
              </a:rPr>
              <a:t> </a:t>
            </a:r>
            <a:r>
              <a:rPr lang="en" dirty="0" err="1">
                <a:solidFill>
                  <a:schemeClr val="tx1"/>
                </a:solidFill>
              </a:rPr>
              <a:t>Eletrônico</a:t>
            </a:r>
            <a:r>
              <a:rPr lang="en" dirty="0">
                <a:solidFill>
                  <a:schemeClr val="tx1"/>
                </a:solidFill>
              </a:rPr>
              <a:t> </a:t>
            </a:r>
          </a:p>
          <a:p>
            <a:pPr marL="571486" lvl="4" indent="-342891">
              <a:buFont typeface="Arial" panose="020B0604020202020204" pitchFamily="34" charset="0"/>
              <a:buChar char="•"/>
            </a:pPr>
            <a:r>
              <a:rPr lang="en" dirty="0" err="1">
                <a:solidFill>
                  <a:schemeClr val="tx1"/>
                </a:solidFill>
              </a:rPr>
              <a:t>Proposto</a:t>
            </a:r>
            <a:r>
              <a:rPr lang="en" dirty="0">
                <a:solidFill>
                  <a:schemeClr val="tx1"/>
                </a:solidFill>
              </a:rPr>
              <a:t> </a:t>
            </a:r>
            <a:r>
              <a:rPr lang="en" dirty="0" err="1">
                <a:solidFill>
                  <a:schemeClr val="tx1"/>
                </a:solidFill>
              </a:rPr>
              <a:t>em</a:t>
            </a:r>
            <a:r>
              <a:rPr lang="en" dirty="0">
                <a:solidFill>
                  <a:schemeClr val="tx1"/>
                </a:solidFill>
              </a:rPr>
              <a:t> 2011</a:t>
            </a:r>
          </a:p>
          <a:p>
            <a:pPr marL="571486" lvl="2" indent="-342891">
              <a:buFont typeface="Arial" panose="020B0604020202020204" pitchFamily="34" charset="0"/>
              <a:buChar char="•"/>
            </a:pPr>
            <a:r>
              <a:rPr lang="en" dirty="0" err="1">
                <a:solidFill>
                  <a:schemeClr val="tx1"/>
                </a:solidFill>
              </a:rPr>
              <a:t>daSilva</a:t>
            </a:r>
            <a:r>
              <a:rPr lang="en" dirty="0">
                <a:solidFill>
                  <a:schemeClr val="tx1"/>
                </a:solidFill>
              </a:rPr>
              <a:t>: </a:t>
            </a:r>
            <a:r>
              <a:rPr lang="en" dirty="0">
                <a:solidFill>
                  <a:schemeClr val="tx1"/>
                </a:solidFill>
                <a:hlinkClick r:id="rId4"/>
              </a:rPr>
              <a:t>dasilva.org.br</a:t>
            </a:r>
            <a:endParaRPr lang="en" dirty="0">
              <a:solidFill>
                <a:schemeClr val="tx1"/>
              </a:solidFill>
            </a:endParaRPr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353132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/>
              <a:t>e-MAG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875" y="1350967"/>
            <a:ext cx="8016464" cy="34623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594" lvl="1">
              <a:buNone/>
            </a:pPr>
            <a:r>
              <a:rPr lang="en" dirty="0" err="1"/>
              <a:t>Quatro</a:t>
            </a:r>
            <a:r>
              <a:rPr lang="en" dirty="0"/>
              <a:t> </a:t>
            </a:r>
            <a:r>
              <a:rPr lang="en" dirty="0" err="1"/>
              <a:t>principais</a:t>
            </a:r>
            <a:r>
              <a:rPr lang="en" dirty="0"/>
              <a:t> </a:t>
            </a:r>
            <a:r>
              <a:rPr lang="en" dirty="0" err="1"/>
              <a:t>situações</a:t>
            </a:r>
            <a:r>
              <a:rPr lang="en" dirty="0"/>
              <a:t> de </a:t>
            </a:r>
            <a:r>
              <a:rPr lang="en" dirty="0" err="1"/>
              <a:t>uso</a:t>
            </a:r>
            <a:r>
              <a:rPr lang="en" dirty="0"/>
              <a:t> de um </a:t>
            </a:r>
            <a:r>
              <a:rPr lang="en" dirty="0" err="1"/>
              <a:t>computador</a:t>
            </a:r>
            <a:r>
              <a:rPr lang="en" dirty="0"/>
              <a:t>: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 err="1"/>
              <a:t>Acesso</a:t>
            </a:r>
            <a:r>
              <a:rPr lang="en" dirty="0"/>
              <a:t> </a:t>
            </a:r>
            <a:r>
              <a:rPr lang="en" dirty="0" err="1"/>
              <a:t>sem</a:t>
            </a:r>
            <a:r>
              <a:rPr lang="en" dirty="0"/>
              <a:t> mouse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 err="1"/>
              <a:t>Acesso</a:t>
            </a:r>
            <a:r>
              <a:rPr lang="en" dirty="0"/>
              <a:t> </a:t>
            </a:r>
            <a:r>
              <a:rPr lang="en" dirty="0" err="1"/>
              <a:t>sem</a:t>
            </a:r>
            <a:r>
              <a:rPr lang="en" dirty="0"/>
              <a:t> </a:t>
            </a:r>
            <a:r>
              <a:rPr lang="en" dirty="0" err="1"/>
              <a:t>teclado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 err="1"/>
              <a:t>Acesso</a:t>
            </a:r>
            <a:r>
              <a:rPr lang="en" dirty="0"/>
              <a:t> </a:t>
            </a:r>
            <a:r>
              <a:rPr lang="en" dirty="0" err="1"/>
              <a:t>sem</a:t>
            </a:r>
            <a:r>
              <a:rPr lang="en" dirty="0"/>
              <a:t> monitor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 err="1"/>
              <a:t>Acesso</a:t>
            </a:r>
            <a:r>
              <a:rPr lang="en" dirty="0"/>
              <a:t> </a:t>
            </a:r>
            <a:r>
              <a:rPr lang="en" dirty="0" err="1"/>
              <a:t>sem</a:t>
            </a:r>
            <a:r>
              <a:rPr lang="en" dirty="0"/>
              <a:t> </a:t>
            </a:r>
            <a:r>
              <a:rPr lang="en" dirty="0" err="1"/>
              <a:t>áudio</a:t>
            </a:r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45695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err="1">
                <a:solidFill>
                  <a:schemeClr val="tx1"/>
                </a:solidFill>
              </a:rPr>
              <a:t>Outras</a:t>
            </a:r>
            <a:r>
              <a:rPr lang="en" dirty="0">
                <a:solidFill>
                  <a:schemeClr val="tx1"/>
                </a:solidFill>
              </a:rPr>
              <a:t> </a:t>
            </a:r>
            <a:r>
              <a:rPr lang="en" dirty="0" err="1">
                <a:solidFill>
                  <a:schemeClr val="tx1"/>
                </a:solidFill>
              </a:rPr>
              <a:t>preocupações</a:t>
            </a:r>
            <a:r>
              <a:rPr lang="en" dirty="0">
                <a:solidFill>
                  <a:schemeClr val="tx1"/>
                </a:solidFill>
              </a:rPr>
              <a:t> de </a:t>
            </a:r>
            <a:r>
              <a:rPr lang="en" dirty="0" err="1">
                <a:solidFill>
                  <a:schemeClr val="tx1"/>
                </a:solidFill>
              </a:rPr>
              <a:t>acessibilidade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425" y="1351101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lvl="1" indent="-342891"/>
            <a:r>
              <a:rPr lang="en" dirty="0" err="1"/>
              <a:t>Diferentes</a:t>
            </a:r>
            <a:r>
              <a:rPr lang="en" dirty="0"/>
              <a:t> </a:t>
            </a:r>
            <a:r>
              <a:rPr lang="en" dirty="0" err="1"/>
              <a:t>níveis</a:t>
            </a:r>
            <a:r>
              <a:rPr lang="en" dirty="0"/>
              <a:t> de </a:t>
            </a:r>
            <a:r>
              <a:rPr lang="en" dirty="0" err="1"/>
              <a:t>escolaridade</a:t>
            </a:r>
          </a:p>
          <a:p>
            <a:pPr marL="571486" lvl="1" indent="-342891"/>
            <a:r>
              <a:rPr lang="en" dirty="0" err="1"/>
              <a:t>Faixas</a:t>
            </a:r>
            <a:r>
              <a:rPr lang="en" dirty="0"/>
              <a:t> </a:t>
            </a:r>
            <a:r>
              <a:rPr lang="en" dirty="0" err="1"/>
              <a:t>etárias</a:t>
            </a:r>
          </a:p>
          <a:p>
            <a:pPr marL="571486" lvl="1" indent="-342891"/>
            <a:r>
              <a:rPr lang="en" dirty="0" err="1"/>
              <a:t>Pouca</a:t>
            </a:r>
            <a:r>
              <a:rPr lang="en" dirty="0"/>
              <a:t> </a:t>
            </a:r>
            <a:r>
              <a:rPr lang="en" dirty="0" err="1"/>
              <a:t>experiência</a:t>
            </a:r>
            <a:r>
              <a:rPr lang="en" dirty="0"/>
              <a:t> </a:t>
            </a:r>
            <a:r>
              <a:rPr lang="en" dirty="0" err="1"/>
              <a:t>na</a:t>
            </a:r>
            <a:r>
              <a:rPr lang="en" dirty="0"/>
              <a:t> </a:t>
            </a:r>
            <a:r>
              <a:rPr lang="en" dirty="0" err="1"/>
              <a:t>utilização</a:t>
            </a:r>
            <a:r>
              <a:rPr lang="en" dirty="0"/>
              <a:t> do </a:t>
            </a:r>
            <a:r>
              <a:rPr lang="en" dirty="0" err="1"/>
              <a:t>computador</a:t>
            </a:r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86165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err="1">
                <a:solidFill>
                  <a:schemeClr val="tx1"/>
                </a:solidFill>
              </a:rPr>
              <a:t>Cartilha</a:t>
            </a:r>
            <a:r>
              <a:rPr lang="en" dirty="0">
                <a:solidFill>
                  <a:schemeClr val="tx1"/>
                </a:solidFill>
              </a:rPr>
              <a:t> e-MAG: </a:t>
            </a:r>
            <a:r>
              <a:rPr lang="en" dirty="0" err="1">
                <a:solidFill>
                  <a:schemeClr val="tx1"/>
                </a:solidFill>
              </a:rPr>
              <a:t>algumas</a:t>
            </a:r>
            <a:r>
              <a:rPr lang="en" dirty="0">
                <a:solidFill>
                  <a:schemeClr val="tx1"/>
                </a:solidFill>
              </a:rPr>
              <a:t> das </a:t>
            </a:r>
            <a:r>
              <a:rPr lang="en" dirty="0" err="1">
                <a:solidFill>
                  <a:schemeClr val="tx1"/>
                </a:solidFill>
              </a:rPr>
              <a:t>recomendações</a:t>
            </a:r>
            <a:endParaRPr lang="en" dirty="0" err="1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878" y="1350967"/>
            <a:ext cx="7798431" cy="34623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lvl="1" indent="-342891">
              <a:lnSpc>
                <a:spcPct val="150000"/>
              </a:lnSpc>
            </a:pPr>
            <a:r>
              <a:rPr lang="en" dirty="0" err="1"/>
              <a:t>Ordenar</a:t>
            </a:r>
            <a:r>
              <a:rPr lang="en" dirty="0"/>
              <a:t> o </a:t>
            </a:r>
            <a:r>
              <a:rPr lang="en" dirty="0" err="1"/>
              <a:t>conteúdo</a:t>
            </a:r>
            <a:r>
              <a:rPr lang="en" dirty="0"/>
              <a:t> de forma lógica e </a:t>
            </a:r>
            <a:r>
              <a:rPr lang="en" dirty="0" err="1"/>
              <a:t>intuitiva</a:t>
            </a:r>
            <a:r>
              <a:rPr lang="en" dirty="0"/>
              <a:t>;</a:t>
            </a:r>
          </a:p>
          <a:p>
            <a:pPr marL="571486" lvl="1" indent="-342891">
              <a:lnSpc>
                <a:spcPct val="150000"/>
              </a:lnSpc>
            </a:pPr>
            <a:r>
              <a:rPr lang="en" dirty="0" err="1"/>
              <a:t>Identificar</a:t>
            </a:r>
            <a:r>
              <a:rPr lang="en" dirty="0"/>
              <a:t> o </a:t>
            </a:r>
            <a:r>
              <a:rPr lang="en" dirty="0" err="1"/>
              <a:t>idioma</a:t>
            </a:r>
            <a:r>
              <a:rPr lang="en" dirty="0"/>
              <a:t> principal da </a:t>
            </a:r>
            <a:r>
              <a:rPr lang="en" dirty="0" err="1"/>
              <a:t>página</a:t>
            </a:r>
            <a:r>
              <a:rPr lang="en" dirty="0"/>
              <a:t>;</a:t>
            </a:r>
            <a:endParaRPr lang="en" dirty="0">
              <a:solidFill>
                <a:schemeClr val="tx1"/>
              </a:solidFill>
            </a:endParaRPr>
          </a:p>
          <a:p>
            <a:pPr marL="571486" lvl="1" indent="-342891">
              <a:lnSpc>
                <a:spcPct val="150000"/>
              </a:lnSpc>
            </a:pPr>
            <a:r>
              <a:rPr lang="en" dirty="0" err="1"/>
              <a:t>Fornecer</a:t>
            </a:r>
            <a:r>
              <a:rPr lang="en" dirty="0"/>
              <a:t> </a:t>
            </a:r>
            <a:r>
              <a:rPr lang="en" dirty="0" err="1"/>
              <a:t>alternativa</a:t>
            </a:r>
            <a:r>
              <a:rPr lang="en" dirty="0"/>
              <a:t> </a:t>
            </a:r>
            <a:r>
              <a:rPr lang="en" dirty="0" err="1"/>
              <a:t>em</a:t>
            </a:r>
            <a:r>
              <a:rPr lang="en" dirty="0"/>
              <a:t> </a:t>
            </a:r>
            <a:r>
              <a:rPr lang="en" dirty="0" err="1"/>
              <a:t>texto</a:t>
            </a:r>
            <a:r>
              <a:rPr lang="en" dirty="0"/>
              <a:t> para imagens do site;</a:t>
            </a:r>
          </a:p>
          <a:p>
            <a:pPr marL="571486" lvl="1" indent="-342891">
              <a:lnSpc>
                <a:spcPct val="150000"/>
              </a:lnSpc>
            </a:pPr>
            <a:r>
              <a:rPr lang="en" dirty="0" err="1"/>
              <a:t>Disponibilizar</a:t>
            </a:r>
            <a:r>
              <a:rPr lang="en" dirty="0"/>
              <a:t> </a:t>
            </a:r>
            <a:r>
              <a:rPr lang="en" dirty="0" err="1"/>
              <a:t>documentos</a:t>
            </a:r>
            <a:r>
              <a:rPr lang="en" dirty="0"/>
              <a:t> </a:t>
            </a:r>
            <a:r>
              <a:rPr lang="en" dirty="0" err="1"/>
              <a:t>em</a:t>
            </a:r>
            <a:r>
              <a:rPr lang="en" dirty="0"/>
              <a:t> </a:t>
            </a:r>
            <a:r>
              <a:rPr lang="en" dirty="0" err="1"/>
              <a:t>formatos</a:t>
            </a:r>
            <a:r>
              <a:rPr lang="en" dirty="0"/>
              <a:t> </a:t>
            </a:r>
            <a:r>
              <a:rPr lang="en" dirty="0" err="1"/>
              <a:t>acessíveis</a:t>
            </a:r>
            <a:r>
              <a:rPr lang="en" dirty="0"/>
              <a:t>;</a:t>
            </a:r>
          </a:p>
          <a:p>
            <a:pPr marL="571486" lvl="1" indent="-342891">
              <a:lnSpc>
                <a:spcPct val="150000"/>
              </a:lnSpc>
            </a:pPr>
            <a:r>
              <a:rPr lang="en" dirty="0" err="1"/>
              <a:t>Oferecer</a:t>
            </a:r>
            <a:r>
              <a:rPr lang="en" dirty="0"/>
              <a:t> </a:t>
            </a:r>
            <a:r>
              <a:rPr lang="en" dirty="0" err="1"/>
              <a:t>contraste</a:t>
            </a:r>
            <a:r>
              <a:rPr lang="en" dirty="0"/>
              <a:t> entre </a:t>
            </a:r>
            <a:r>
              <a:rPr lang="en" dirty="0" err="1"/>
              <a:t>plano</a:t>
            </a:r>
            <a:r>
              <a:rPr lang="en" dirty="0"/>
              <a:t> de </a:t>
            </a:r>
            <a:r>
              <a:rPr lang="en" dirty="0" err="1"/>
              <a:t>fundo</a:t>
            </a:r>
            <a:r>
              <a:rPr lang="en" dirty="0"/>
              <a:t> e </a:t>
            </a:r>
            <a:r>
              <a:rPr lang="en" dirty="0" err="1"/>
              <a:t>primeiro</a:t>
            </a:r>
            <a:r>
              <a:rPr lang="en" dirty="0"/>
              <a:t> </a:t>
            </a:r>
            <a:r>
              <a:rPr lang="en" dirty="0" err="1"/>
              <a:t>plano</a:t>
            </a:r>
            <a:r>
              <a:rPr lang="en" dirty="0"/>
              <a:t>;</a:t>
            </a:r>
          </a:p>
          <a:p>
            <a:pPr marL="571486" lvl="1" indent="-342891">
              <a:lnSpc>
                <a:spcPct val="150000"/>
              </a:lnSpc>
            </a:pPr>
            <a:r>
              <a:rPr lang="en" dirty="0" err="1"/>
              <a:t>Permitir</a:t>
            </a:r>
            <a:r>
              <a:rPr lang="en" dirty="0"/>
              <a:t> </a:t>
            </a:r>
            <a:r>
              <a:rPr lang="en" dirty="0" err="1"/>
              <a:t>redimensionamento</a:t>
            </a:r>
            <a:r>
              <a:rPr lang="en" dirty="0"/>
              <a:t> de </a:t>
            </a:r>
            <a:r>
              <a:rPr lang="en" dirty="0" err="1"/>
              <a:t>texto</a:t>
            </a:r>
            <a:r>
              <a:rPr lang="en" dirty="0"/>
              <a:t>.</a:t>
            </a:r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90790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err="1">
                <a:solidFill>
                  <a:schemeClr val="tx1"/>
                </a:solidFill>
              </a:rPr>
              <a:t>Cartilha</a:t>
            </a:r>
            <a:r>
              <a:rPr lang="en" dirty="0">
                <a:solidFill>
                  <a:schemeClr val="tx1"/>
                </a:solidFill>
              </a:rPr>
              <a:t> e-MAG: </a:t>
            </a:r>
            <a:r>
              <a:rPr lang="en" dirty="0" err="1">
                <a:solidFill>
                  <a:schemeClr val="tx1"/>
                </a:solidFill>
              </a:rPr>
              <a:t>elementos</a:t>
            </a:r>
            <a:r>
              <a:rPr lang="en" dirty="0">
                <a:solidFill>
                  <a:schemeClr val="tx1"/>
                </a:solidFill>
              </a:rPr>
              <a:t> </a:t>
            </a:r>
            <a:r>
              <a:rPr lang="en" dirty="0" err="1">
                <a:solidFill>
                  <a:schemeClr val="tx1"/>
                </a:solidFill>
              </a:rPr>
              <a:t>necessários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876" y="1350967"/>
            <a:ext cx="7898301" cy="34623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685783" lvl="1" indent="-457189">
              <a:buFont typeface="+mj-lt"/>
              <a:buAutoNum type="arabicPeriod"/>
            </a:pPr>
            <a:r>
              <a:rPr lang="en" dirty="0" err="1"/>
              <a:t>Página</a:t>
            </a:r>
            <a:r>
              <a:rPr lang="en" dirty="0"/>
              <a:t> com a </a:t>
            </a:r>
            <a:r>
              <a:rPr lang="en" dirty="0" err="1"/>
              <a:t>descrição</a:t>
            </a:r>
            <a:r>
              <a:rPr lang="en" dirty="0"/>
              <a:t> dos </a:t>
            </a:r>
            <a:r>
              <a:rPr lang="en" dirty="0" err="1"/>
              <a:t>recursos</a:t>
            </a:r>
            <a:r>
              <a:rPr lang="en" dirty="0"/>
              <a:t> de </a:t>
            </a:r>
            <a:r>
              <a:rPr lang="en" dirty="0" err="1"/>
              <a:t>acessibilidade</a:t>
            </a:r>
            <a:r>
              <a:rPr lang="en" dirty="0"/>
              <a:t>;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 err="1"/>
              <a:t>Teclas</a:t>
            </a:r>
            <a:r>
              <a:rPr lang="en" dirty="0"/>
              <a:t> de </a:t>
            </a:r>
            <a:r>
              <a:rPr lang="en" dirty="0" err="1"/>
              <a:t>atalho</a:t>
            </a:r>
            <a:r>
              <a:rPr lang="en" dirty="0"/>
              <a:t>;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/>
              <a:t>Barra de </a:t>
            </a:r>
            <a:r>
              <a:rPr lang="en" dirty="0" err="1"/>
              <a:t>acessibilidade</a:t>
            </a:r>
            <a:r>
              <a:rPr lang="en" dirty="0"/>
              <a:t>;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 err="1"/>
              <a:t>Apresentação</a:t>
            </a:r>
            <a:r>
              <a:rPr lang="en" dirty="0"/>
              <a:t> do </a:t>
            </a:r>
            <a:r>
              <a:rPr lang="en" dirty="0" err="1"/>
              <a:t>mapa</a:t>
            </a:r>
            <a:r>
              <a:rPr lang="en" dirty="0"/>
              <a:t> do site;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 err="1"/>
              <a:t>Apresentação</a:t>
            </a:r>
            <a:r>
              <a:rPr lang="en" dirty="0"/>
              <a:t> de </a:t>
            </a:r>
            <a:r>
              <a:rPr lang="en" dirty="0" err="1"/>
              <a:t>formulário</a:t>
            </a:r>
            <a:r>
              <a:rPr lang="en" dirty="0"/>
              <a:t>;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 err="1"/>
              <a:t>Conteúdo</a:t>
            </a:r>
            <a:r>
              <a:rPr lang="en" dirty="0"/>
              <a:t> </a:t>
            </a:r>
            <a:r>
              <a:rPr lang="en" dirty="0" err="1"/>
              <a:t>alternativo</a:t>
            </a:r>
            <a:r>
              <a:rPr lang="en" dirty="0"/>
              <a:t> para imagens;</a:t>
            </a:r>
          </a:p>
          <a:p>
            <a:pPr marL="685783" lvl="1" indent="-457189">
              <a:buFont typeface="+mj-lt"/>
              <a:buAutoNum type="arabicPeriod"/>
            </a:pPr>
            <a:r>
              <a:rPr lang="en" dirty="0" err="1"/>
              <a:t>Apresentação</a:t>
            </a:r>
            <a:r>
              <a:rPr lang="en" dirty="0"/>
              <a:t> de </a:t>
            </a:r>
            <a:r>
              <a:rPr lang="en" dirty="0" err="1"/>
              <a:t>documentos</a:t>
            </a:r>
            <a:r>
              <a:rPr lang="en" dirty="0"/>
              <a:t>.</a:t>
            </a:r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01541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 noGrp="1"/>
          </p:cNvSpPr>
          <p:nvPr>
            <p:ph type="body" idx="1"/>
          </p:nvPr>
        </p:nvSpPr>
        <p:spPr>
          <a:xfrm>
            <a:off x="1031040" y="1133476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189" indent="-228594" algn="just"/>
            <a:r>
              <a:rPr lang="pt-BR" dirty="0"/>
              <a:t>A evolução das tecnologias de informação e comunicação tem modificado a forma como as pessoas se comunicam e interagem entre si.</a:t>
            </a:r>
            <a:br>
              <a:rPr lang="pt-BR" dirty="0">
                <a:solidFill>
                  <a:schemeClr val="tx1"/>
                </a:solidFill>
              </a:rPr>
            </a:br>
            <a:br>
              <a:rPr lang="pt-BR" dirty="0">
                <a:solidFill>
                  <a:schemeClr val="tx1"/>
                </a:solidFill>
              </a:rPr>
            </a:br>
            <a:r>
              <a:rPr lang="pt-BR" dirty="0">
                <a:solidFill>
                  <a:schemeClr val="tx1"/>
                </a:solidFill>
              </a:rPr>
              <a:t>"Entende-se que TIC consistem de todos os meios técnicos usados para tratar a informação e auxiliar na comunicação, o que inclui o hardware de computadores, rede, </a:t>
            </a:r>
            <a:r>
              <a:rPr lang="pt-BR" dirty="0" err="1">
                <a:solidFill>
                  <a:schemeClr val="tx1"/>
                </a:solidFill>
              </a:rPr>
              <a:t>telemóveis</a:t>
            </a:r>
            <a:r>
              <a:rPr lang="pt-BR" dirty="0">
                <a:solidFill>
                  <a:schemeClr val="tx1"/>
                </a:solidFill>
              </a:rPr>
              <a:t>, bem como todo software necessário."</a:t>
            </a:r>
          </a:p>
        </p:txBody>
      </p:sp>
    </p:spTree>
    <p:extLst>
      <p:ext uri="{BB962C8B-B14F-4D97-AF65-F5344CB8AC3E}">
        <p14:creationId xmlns:p14="http://schemas.microsoft.com/office/powerpoint/2010/main" val="1831285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1083361" y="1659550"/>
            <a:ext cx="6977427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A acessibilidade nos portais do Poder Executivo estadual: um estudo comparado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3384651" y="5776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sz="6000" dirty="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412406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CA" dirty="0" err="1"/>
              <a:t>Estudos</a:t>
            </a:r>
            <a:r>
              <a:rPr lang="en-CA" dirty="0"/>
              <a:t> </a:t>
            </a:r>
            <a:r>
              <a:rPr lang="en-CA" dirty="0" err="1"/>
              <a:t>anteriores</a:t>
            </a:r>
            <a:endParaRPr lang="en" dirty="0" err="1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878" y="1350967"/>
            <a:ext cx="7798431" cy="34623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lvl="1" indent="-342891">
              <a:lnSpc>
                <a:spcPct val="150000"/>
              </a:lnSpc>
            </a:pPr>
            <a:r>
              <a:rPr lang="en-CA" dirty="0" err="1"/>
              <a:t>Acessibilidade</a:t>
            </a:r>
            <a:r>
              <a:rPr lang="en-CA" dirty="0"/>
              <a:t> </a:t>
            </a:r>
            <a:r>
              <a:rPr lang="en-CA" dirty="0" err="1"/>
              <a:t>ainda</a:t>
            </a:r>
            <a:r>
              <a:rPr lang="en-CA" dirty="0"/>
              <a:t> é </a:t>
            </a:r>
            <a:r>
              <a:rPr lang="en-CA" dirty="0" err="1"/>
              <a:t>baixa</a:t>
            </a:r>
            <a:r>
              <a:rPr lang="en-CA" dirty="0"/>
              <a:t> </a:t>
            </a:r>
            <a:r>
              <a:rPr lang="en-CA" dirty="0" err="1"/>
              <a:t>em</a:t>
            </a:r>
            <a:r>
              <a:rPr lang="en-CA" dirty="0"/>
              <a:t> sites </a:t>
            </a:r>
            <a:r>
              <a:rPr lang="en-CA" dirty="0" err="1"/>
              <a:t>governamentais</a:t>
            </a:r>
            <a:endParaRPr lang="en" dirty="0"/>
          </a:p>
          <a:p>
            <a:pPr marL="571486" lvl="1" indent="-342891">
              <a:lnSpc>
                <a:spcPct val="150000"/>
              </a:lnSpc>
            </a:pPr>
            <a:r>
              <a:rPr lang="en" dirty="0"/>
              <a:t>27 </a:t>
            </a:r>
            <a:r>
              <a:rPr lang="en-CA" dirty="0"/>
              <a:t>sites dos </a:t>
            </a:r>
            <a:r>
              <a:rPr lang="en-CA" dirty="0" err="1"/>
              <a:t>legislativos</a:t>
            </a:r>
            <a:r>
              <a:rPr lang="en-CA" dirty="0"/>
              <a:t> </a:t>
            </a:r>
            <a:r>
              <a:rPr lang="en-CA" dirty="0" err="1"/>
              <a:t>estaduais</a:t>
            </a:r>
            <a:endParaRPr lang="en-CA" dirty="0"/>
          </a:p>
          <a:p>
            <a:pPr marL="571486" lvl="2" indent="-342891">
              <a:lnSpc>
                <a:spcPct val="150000"/>
              </a:lnSpc>
            </a:pPr>
            <a:r>
              <a:rPr lang="en-CA" dirty="0" err="1"/>
              <a:t>Nenhum</a:t>
            </a:r>
            <a:r>
              <a:rPr lang="en-CA" dirty="0"/>
              <a:t> deles </a:t>
            </a:r>
            <a:r>
              <a:rPr lang="en-CA" dirty="0" err="1"/>
              <a:t>estaria</a:t>
            </a:r>
            <a:r>
              <a:rPr lang="en-CA" dirty="0"/>
              <a:t> </a:t>
            </a:r>
            <a:r>
              <a:rPr lang="en-CA" dirty="0" err="1"/>
              <a:t>apto</a:t>
            </a:r>
            <a:r>
              <a:rPr lang="en-CA" dirty="0"/>
              <a:t> a </a:t>
            </a:r>
            <a:r>
              <a:rPr lang="en-CA" dirty="0" err="1"/>
              <a:t>receber</a:t>
            </a:r>
            <a:r>
              <a:rPr lang="en-CA" dirty="0"/>
              <a:t> o </a:t>
            </a:r>
            <a:r>
              <a:rPr lang="en-CA" dirty="0" err="1"/>
              <a:t>selo</a:t>
            </a:r>
            <a:r>
              <a:rPr lang="en-CA" dirty="0"/>
              <a:t> do e-MAG</a:t>
            </a:r>
          </a:p>
          <a:p>
            <a:pPr marL="571486" lvl="2" indent="-342891">
              <a:lnSpc>
                <a:spcPct val="150000"/>
              </a:lnSpc>
            </a:pPr>
            <a:r>
              <a:rPr lang="en-CA" dirty="0" err="1"/>
              <a:t>Cartilha</a:t>
            </a:r>
            <a:r>
              <a:rPr lang="en-CA" dirty="0"/>
              <a:t> e-MAG </a:t>
            </a:r>
            <a:r>
              <a:rPr lang="en-CA" dirty="0" err="1"/>
              <a:t>foi</a:t>
            </a:r>
            <a:r>
              <a:rPr lang="en-CA" dirty="0"/>
              <a:t> </a:t>
            </a:r>
            <a:r>
              <a:rPr lang="en-CA" dirty="0" err="1"/>
              <a:t>desenvolvida</a:t>
            </a:r>
            <a:r>
              <a:rPr lang="en-CA" dirty="0"/>
              <a:t> </a:t>
            </a:r>
            <a:r>
              <a:rPr lang="en-CA" dirty="0" err="1"/>
              <a:t>pelo</a:t>
            </a:r>
            <a:r>
              <a:rPr lang="en-CA" dirty="0"/>
              <a:t> </a:t>
            </a:r>
            <a:r>
              <a:rPr lang="en-CA" dirty="0" err="1"/>
              <a:t>executivo</a:t>
            </a:r>
            <a:r>
              <a:rPr lang="en-CA" dirty="0"/>
              <a:t> federal</a:t>
            </a:r>
          </a:p>
          <a:p>
            <a:pPr marL="571486" lvl="1" indent="-342891">
              <a:lnSpc>
                <a:spcPct val="150000"/>
              </a:lnSpc>
            </a:pPr>
            <a:endParaRPr lang="en" dirty="0"/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991803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CA" dirty="0" err="1"/>
              <a:t>Escolha</a:t>
            </a:r>
            <a:r>
              <a:rPr lang="en-CA" dirty="0"/>
              <a:t> das </a:t>
            </a:r>
            <a:r>
              <a:rPr lang="en-CA" dirty="0" err="1"/>
              <a:t>unidades</a:t>
            </a:r>
            <a:r>
              <a:rPr lang="en-CA" dirty="0"/>
              <a:t> </a:t>
            </a:r>
            <a:r>
              <a:rPr lang="en-CA" dirty="0" err="1"/>
              <a:t>federativas</a:t>
            </a:r>
            <a:endParaRPr lang="en" dirty="0" err="1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878" y="1350967"/>
            <a:ext cx="7798431" cy="34623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lvl="1" indent="-342891">
              <a:lnSpc>
                <a:spcPct val="150000"/>
              </a:lnSpc>
            </a:pPr>
            <a:r>
              <a:rPr lang="en-CA" dirty="0" err="1"/>
              <a:t>Feita</a:t>
            </a:r>
            <a:r>
              <a:rPr lang="en-CA" dirty="0"/>
              <a:t> </a:t>
            </a:r>
            <a:r>
              <a:rPr lang="en-CA" dirty="0" err="1"/>
              <a:t>por</a:t>
            </a:r>
            <a:r>
              <a:rPr lang="en-CA" dirty="0"/>
              <a:t> </a:t>
            </a:r>
            <a:r>
              <a:rPr lang="en-CA" dirty="0" err="1"/>
              <a:t>meio</a:t>
            </a:r>
            <a:r>
              <a:rPr lang="en-CA" dirty="0"/>
              <a:t> do PIB</a:t>
            </a:r>
          </a:p>
          <a:p>
            <a:pPr marL="571486" lvl="2" indent="-342891">
              <a:lnSpc>
                <a:spcPct val="150000"/>
              </a:lnSpc>
            </a:pPr>
            <a:r>
              <a:rPr lang="en-CA" dirty="0"/>
              <a:t>UFs </a:t>
            </a:r>
            <a:r>
              <a:rPr lang="en-CA" dirty="0" err="1"/>
              <a:t>escolhidos</a:t>
            </a:r>
            <a:r>
              <a:rPr lang="en-CA" dirty="0"/>
              <a:t> </a:t>
            </a:r>
            <a:r>
              <a:rPr lang="en-CA" dirty="0" err="1"/>
              <a:t>representam</a:t>
            </a:r>
            <a:r>
              <a:rPr lang="en-CA" dirty="0"/>
              <a:t> 80% do PIB </a:t>
            </a:r>
            <a:r>
              <a:rPr lang="en-CA" dirty="0" err="1"/>
              <a:t>brasileiro</a:t>
            </a:r>
            <a:endParaRPr lang="en-CA" dirty="0"/>
          </a:p>
          <a:p>
            <a:pPr marL="571486" lvl="2" indent="-342891">
              <a:lnSpc>
                <a:spcPct val="150000"/>
              </a:lnSpc>
            </a:pPr>
            <a:r>
              <a:rPr lang="en-CA" dirty="0" err="1"/>
              <a:t>Essas</a:t>
            </a:r>
            <a:r>
              <a:rPr lang="en-CA" dirty="0"/>
              <a:t> UFs </a:t>
            </a:r>
            <a:r>
              <a:rPr lang="en-CA" dirty="0" err="1"/>
              <a:t>possuem</a:t>
            </a:r>
            <a:r>
              <a:rPr lang="en-CA" dirty="0"/>
              <a:t> </a:t>
            </a:r>
            <a:r>
              <a:rPr lang="en-CA" dirty="0" err="1"/>
              <a:t>mais</a:t>
            </a:r>
            <a:r>
              <a:rPr lang="en-CA" dirty="0"/>
              <a:t> </a:t>
            </a:r>
            <a:r>
              <a:rPr lang="en-CA" dirty="0" err="1"/>
              <a:t>recursos</a:t>
            </a:r>
            <a:r>
              <a:rPr lang="en-CA" dirty="0"/>
              <a:t> – </a:t>
            </a:r>
            <a:r>
              <a:rPr lang="en-CA" dirty="0" err="1"/>
              <a:t>financeiros</a:t>
            </a:r>
            <a:r>
              <a:rPr lang="en-CA" dirty="0"/>
              <a:t> e </a:t>
            </a:r>
            <a:r>
              <a:rPr lang="en-CA" dirty="0" err="1"/>
              <a:t>estruturais</a:t>
            </a:r>
            <a:r>
              <a:rPr lang="en-CA" dirty="0"/>
              <a:t> – para </a:t>
            </a:r>
            <a:r>
              <a:rPr lang="en-CA" dirty="0" err="1"/>
              <a:t>garantir</a:t>
            </a:r>
            <a:r>
              <a:rPr lang="en-CA" dirty="0"/>
              <a:t> a </a:t>
            </a:r>
            <a:r>
              <a:rPr lang="en-CA" dirty="0" err="1"/>
              <a:t>acessibilidade</a:t>
            </a:r>
            <a:endParaRPr lang="en" dirty="0"/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383290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784099" y="1453625"/>
            <a:ext cx="3677100" cy="347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lvl="1" indent="-342891">
              <a:lnSpc>
                <a:spcPct val="150000"/>
              </a:lnSpc>
            </a:pPr>
            <a:r>
              <a:rPr lang="pt-BR" dirty="0"/>
              <a:t>São Paulo</a:t>
            </a:r>
          </a:p>
          <a:p>
            <a:pPr marL="571486" lvl="1" indent="-342891">
              <a:lnSpc>
                <a:spcPct val="150000"/>
              </a:lnSpc>
            </a:pPr>
            <a:r>
              <a:rPr lang="pt-BR" dirty="0"/>
              <a:t>Rio de Janeiro</a:t>
            </a:r>
          </a:p>
          <a:p>
            <a:pPr marL="571486" lvl="1" indent="-342891">
              <a:lnSpc>
                <a:spcPct val="150000"/>
              </a:lnSpc>
            </a:pPr>
            <a:r>
              <a:rPr lang="pt-BR" dirty="0"/>
              <a:t>Minas Gerais</a:t>
            </a:r>
          </a:p>
          <a:p>
            <a:pPr marL="571486" lvl="1" indent="-342891">
              <a:lnSpc>
                <a:spcPct val="150000"/>
              </a:lnSpc>
            </a:pPr>
            <a:r>
              <a:rPr lang="pt-BR" dirty="0"/>
              <a:t>Rio Grande do Sul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CA" dirty="0" err="1"/>
              <a:t>Unidades</a:t>
            </a:r>
            <a:r>
              <a:rPr lang="en-CA" dirty="0"/>
              <a:t> </a:t>
            </a:r>
            <a:r>
              <a:rPr lang="en-CA" dirty="0" err="1"/>
              <a:t>federativas</a:t>
            </a:r>
            <a:r>
              <a:rPr lang="en-CA" dirty="0"/>
              <a:t> </a:t>
            </a:r>
            <a:r>
              <a:rPr lang="en-CA" dirty="0" err="1"/>
              <a:t>selecionadas</a:t>
            </a:r>
            <a:endParaRPr lang="en" dirty="0"/>
          </a:p>
        </p:txBody>
      </p:sp>
      <p:sp>
        <p:nvSpPr>
          <p:cNvPr id="127" name="Shape 127"/>
          <p:cNvSpPr txBox="1">
            <a:spLocks noGrp="1"/>
          </p:cNvSpPr>
          <p:nvPr>
            <p:ph type="body" idx="2"/>
          </p:nvPr>
        </p:nvSpPr>
        <p:spPr>
          <a:xfrm>
            <a:off x="4682719" y="1453625"/>
            <a:ext cx="3677100" cy="347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lvl="1" indent="-342891">
              <a:lnSpc>
                <a:spcPct val="150000"/>
              </a:lnSpc>
            </a:pPr>
            <a:r>
              <a:rPr lang="pt-BR" dirty="0"/>
              <a:t>Paraná</a:t>
            </a:r>
          </a:p>
          <a:p>
            <a:pPr marL="571486" lvl="1" indent="-342891">
              <a:lnSpc>
                <a:spcPct val="150000"/>
              </a:lnSpc>
            </a:pPr>
            <a:r>
              <a:rPr lang="pt-BR" dirty="0"/>
              <a:t>Bahia</a:t>
            </a:r>
          </a:p>
          <a:p>
            <a:pPr marL="571486" lvl="1" indent="-342891">
              <a:lnSpc>
                <a:spcPct val="150000"/>
              </a:lnSpc>
            </a:pPr>
            <a:r>
              <a:rPr lang="pt-BR" dirty="0"/>
              <a:t>Distrito Federal</a:t>
            </a:r>
          </a:p>
          <a:p>
            <a:pPr marL="571486" lvl="1" indent="-342891">
              <a:lnSpc>
                <a:spcPct val="150000"/>
              </a:lnSpc>
            </a:pPr>
            <a:r>
              <a:rPr lang="pt-BR" dirty="0"/>
              <a:t>Santa Catarina</a:t>
            </a:r>
            <a:endParaRPr lang="en" dirty="0"/>
          </a:p>
        </p:txBody>
      </p:sp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107389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CA" dirty="0" err="1"/>
              <a:t>Comparação</a:t>
            </a:r>
            <a:r>
              <a:rPr lang="en-CA" dirty="0"/>
              <a:t> entre </a:t>
            </a:r>
            <a:r>
              <a:rPr lang="en-CA" dirty="0" err="1"/>
              <a:t>os</a:t>
            </a:r>
            <a:r>
              <a:rPr lang="en-CA" dirty="0"/>
              <a:t> sites</a:t>
            </a:r>
            <a:endParaRPr lang="en" dirty="0"/>
          </a:p>
        </p:txBody>
      </p:sp>
      <p:grpSp>
        <p:nvGrpSpPr>
          <p:cNvPr id="182" name="Shape 182"/>
          <p:cNvGrpSpPr/>
          <p:nvPr/>
        </p:nvGrpSpPr>
        <p:grpSpPr>
          <a:xfrm>
            <a:off x="4473656" y="78737"/>
            <a:ext cx="337563" cy="337563"/>
            <a:chOff x="1922075" y="1629000"/>
            <a:chExt cx="437200" cy="437200"/>
          </a:xfrm>
        </p:grpSpPr>
        <p:sp>
          <p:nvSpPr>
            <p:cNvPr id="183" name="Shape 183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0" t="0" r="0" b="0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0" t="0" r="0" b="0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E13A0F7-51C5-46F4-9A1C-E1E2305501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098726"/>
              </p:ext>
            </p:extLst>
          </p:nvPr>
        </p:nvGraphicFramePr>
        <p:xfrm>
          <a:off x="623732" y="1386840"/>
          <a:ext cx="7981536" cy="2875559"/>
        </p:xfrm>
        <a:graphic>
          <a:graphicData uri="http://schemas.openxmlformats.org/drawingml/2006/table">
            <a:tbl>
              <a:tblPr firstRow="1">
                <a:tableStyleId>{68D230F3-CF80-4859-8CE7-A43EE81993B5}</a:tableStyleId>
              </a:tblPr>
              <a:tblGrid>
                <a:gridCol w="1493015">
                  <a:extLst>
                    <a:ext uri="{9D8B030D-6E8A-4147-A177-3AD203B41FA5}">
                      <a16:colId xmlns:a16="http://schemas.microsoft.com/office/drawing/2014/main" val="3233594470"/>
                    </a:ext>
                  </a:extLst>
                </a:gridCol>
                <a:gridCol w="1058774">
                  <a:extLst>
                    <a:ext uri="{9D8B030D-6E8A-4147-A177-3AD203B41FA5}">
                      <a16:colId xmlns:a16="http://schemas.microsoft.com/office/drawing/2014/main" val="4163811070"/>
                    </a:ext>
                  </a:extLst>
                </a:gridCol>
                <a:gridCol w="788171">
                  <a:extLst>
                    <a:ext uri="{9D8B030D-6E8A-4147-A177-3AD203B41FA5}">
                      <a16:colId xmlns:a16="http://schemas.microsoft.com/office/drawing/2014/main" val="2435633986"/>
                    </a:ext>
                  </a:extLst>
                </a:gridCol>
                <a:gridCol w="1110576">
                  <a:extLst>
                    <a:ext uri="{9D8B030D-6E8A-4147-A177-3AD203B41FA5}">
                      <a16:colId xmlns:a16="http://schemas.microsoft.com/office/drawing/2014/main" val="278723507"/>
                    </a:ext>
                  </a:extLst>
                </a:gridCol>
                <a:gridCol w="714998">
                  <a:extLst>
                    <a:ext uri="{9D8B030D-6E8A-4147-A177-3AD203B41FA5}">
                      <a16:colId xmlns:a16="http://schemas.microsoft.com/office/drawing/2014/main" val="974898951"/>
                    </a:ext>
                  </a:extLst>
                </a:gridCol>
                <a:gridCol w="816855">
                  <a:extLst>
                    <a:ext uri="{9D8B030D-6E8A-4147-A177-3AD203B41FA5}">
                      <a16:colId xmlns:a16="http://schemas.microsoft.com/office/drawing/2014/main" val="3154250231"/>
                    </a:ext>
                  </a:extLst>
                </a:gridCol>
                <a:gridCol w="993307">
                  <a:extLst>
                    <a:ext uri="{9D8B030D-6E8A-4147-A177-3AD203B41FA5}">
                      <a16:colId xmlns:a16="http://schemas.microsoft.com/office/drawing/2014/main" val="3434001831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1871507828"/>
                    </a:ext>
                  </a:extLst>
                </a:gridCol>
              </a:tblGrid>
              <a:tr h="804913"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  <a:latin typeface="Lora" panose="00000500000000000000" pitchFamily="2" charset="0"/>
                        </a:rPr>
                        <a:t>Descrição dos recursos de acessibilidade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Atalhos</a:t>
                      </a:r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 de </a:t>
                      </a:r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teclado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Barra de </a:t>
                      </a:r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Acessibilidade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Mapa</a:t>
                      </a:r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 do Site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Formulário</a:t>
                      </a:r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 de </a:t>
                      </a:r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contato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Conteúdo</a:t>
                      </a:r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 </a:t>
                      </a:r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alternativo</a:t>
                      </a:r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 </a:t>
                      </a:r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às</a:t>
                      </a:r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 imagens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Apresentação</a:t>
                      </a:r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 dos </a:t>
                      </a:r>
                      <a:r>
                        <a:rPr lang="en-CA" sz="1100" u="none" strike="noStrike" dirty="0" err="1">
                          <a:effectLst/>
                          <a:latin typeface="Lora" panose="00000500000000000000" pitchFamily="2" charset="0"/>
                        </a:rPr>
                        <a:t>documentos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/>
                </a:tc>
                <a:extLst>
                  <a:ext uri="{0D108BD9-81ED-4DB2-BD59-A6C34878D82A}">
                    <a16:rowId xmlns:a16="http://schemas.microsoft.com/office/drawing/2014/main" val="908795404"/>
                  </a:ext>
                </a:extLst>
              </a:tr>
              <a:tr h="254656"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b="1" u="none" strike="noStrike" dirty="0">
                          <a:effectLst/>
                          <a:latin typeface="Lora" panose="00000500000000000000" pitchFamily="2" charset="0"/>
                        </a:rPr>
                        <a:t>São Paulo</a:t>
                      </a:r>
                      <a:endParaRPr lang="en-CA" sz="1100" b="1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HTML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0177268"/>
                  </a:ext>
                </a:extLst>
              </a:tr>
              <a:tr h="255760"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b="1" u="none" strike="noStrike" dirty="0">
                          <a:effectLst/>
                          <a:latin typeface="Lora" panose="00000500000000000000" pitchFamily="2" charset="0"/>
                        </a:rPr>
                        <a:t>Rio de Janeiro</a:t>
                      </a:r>
                      <a:endParaRPr lang="en-CA" sz="1100" b="1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HTML, PDF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1963035"/>
                  </a:ext>
                </a:extLst>
              </a:tr>
              <a:tr h="254656"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b="1" u="none" strike="noStrike" dirty="0">
                          <a:effectLst/>
                          <a:latin typeface="Lora" panose="00000500000000000000" pitchFamily="2" charset="0"/>
                        </a:rPr>
                        <a:t>Minas Gerais</a:t>
                      </a:r>
                      <a:endParaRPr lang="en-CA" sz="1100" b="1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HTML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8093369"/>
                  </a:ext>
                </a:extLst>
              </a:tr>
              <a:tr h="286950"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b="1" u="none" strike="noStrike" dirty="0">
                          <a:effectLst/>
                          <a:latin typeface="Lora" panose="00000500000000000000" pitchFamily="2" charset="0"/>
                        </a:rPr>
                        <a:t>Rio Grande do Sul</a:t>
                      </a:r>
                      <a:endParaRPr lang="en-CA" sz="1100" b="1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HTML, PDF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3446987"/>
                  </a:ext>
                </a:extLst>
              </a:tr>
              <a:tr h="254656"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b="1" u="none" strike="noStrike" dirty="0">
                          <a:effectLst/>
                          <a:latin typeface="Lora" panose="00000500000000000000" pitchFamily="2" charset="0"/>
                        </a:rPr>
                        <a:t>Paraná</a:t>
                      </a:r>
                      <a:endParaRPr lang="en-CA" sz="1100" b="1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HTML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0151523"/>
                  </a:ext>
                </a:extLst>
              </a:tr>
              <a:tr h="254656"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b="1" u="none" strike="noStrike" dirty="0">
                          <a:effectLst/>
                          <a:latin typeface="Lora" panose="00000500000000000000" pitchFamily="2" charset="0"/>
                        </a:rPr>
                        <a:t>Bahia</a:t>
                      </a:r>
                      <a:endParaRPr lang="en-CA" sz="1100" b="1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HTML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822704"/>
                  </a:ext>
                </a:extLst>
              </a:tr>
              <a:tr h="254656"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b="1" u="none" strike="noStrike" dirty="0">
                          <a:effectLst/>
                          <a:latin typeface="Lora" panose="00000500000000000000" pitchFamily="2" charset="0"/>
                        </a:rPr>
                        <a:t>Distrito Federal</a:t>
                      </a:r>
                      <a:endParaRPr lang="en-CA" sz="1100" b="1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HTML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4651119"/>
                  </a:ext>
                </a:extLst>
              </a:tr>
              <a:tr h="254656"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b="1" u="none" strike="noStrike" dirty="0">
                          <a:effectLst/>
                          <a:latin typeface="Lora" panose="00000500000000000000" pitchFamily="2" charset="0"/>
                        </a:rPr>
                        <a:t>Santa Catarina</a:t>
                      </a:r>
                      <a:endParaRPr lang="en-CA" sz="1100" b="1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100" u="none" strike="noStrike" dirty="0">
                          <a:effectLst/>
                          <a:latin typeface="Lora" panose="00000500000000000000" pitchFamily="2" charset="0"/>
                        </a:rPr>
                        <a:t>HTML</a:t>
                      </a:r>
                      <a:endParaRPr lang="en-CA" sz="1100" b="0" i="0" u="none" strike="noStrike" dirty="0">
                        <a:solidFill>
                          <a:srgbClr val="000000"/>
                        </a:solidFill>
                        <a:effectLst/>
                        <a:latin typeface="Lora" panose="00000500000000000000" pitchFamily="2" charset="0"/>
                      </a:endParaRPr>
                    </a:p>
                  </a:txBody>
                  <a:tcPr marL="7620" marR="7620" marT="7620" anchor="b"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4317083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A0E07A82-EBB4-42EB-86D3-13929070B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912" y="2744091"/>
            <a:ext cx="193128" cy="1520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991D77-49A1-4F00-8F03-B117FB6D1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1634" y="3292003"/>
            <a:ext cx="233685" cy="1433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E89AD0-572B-4AF2-B6F7-E1872B6EC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6792" y="2744091"/>
            <a:ext cx="193128" cy="1520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4443A5-09A9-447F-A1F3-03B73DD76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6792" y="3307971"/>
            <a:ext cx="193128" cy="1520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A8C719-5B9D-41CA-B727-71EE5933C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872" y="2231011"/>
            <a:ext cx="193128" cy="15206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6382B60-4008-426C-B7E0-3D0FA9C62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1032" y="2497712"/>
            <a:ext cx="193128" cy="1520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C07DA1D-3F11-4500-BB41-4EC2C8263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315" y="2740463"/>
            <a:ext cx="193128" cy="1520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E084CB9-F30E-4EE5-B9DE-51E3BB77D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952" y="3277491"/>
            <a:ext cx="193128" cy="15206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A1D24A8-3572-408F-BBFB-D7F549E13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838" y="3802183"/>
            <a:ext cx="193128" cy="15206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B43446F-B654-48F4-9486-C7F6E8BCF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112" y="4051829"/>
            <a:ext cx="193128" cy="15206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4431CD3-20FD-4A7E-8116-4E6469018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764" y="2231011"/>
            <a:ext cx="193128" cy="15206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3E0D5A2-19C7-469E-8DC8-C63AF518A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416" y="2486100"/>
            <a:ext cx="193128" cy="15206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64CC91D-0D1F-435E-8453-7C457B2C0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779" y="3287651"/>
            <a:ext cx="193128" cy="15206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54ED86C-F8CC-47F2-A513-FF4670918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779" y="3790571"/>
            <a:ext cx="193128" cy="15206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93DA30F-63FB-44A3-8A69-6DA72D54F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939" y="4056546"/>
            <a:ext cx="193128" cy="15206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4B69428-6E96-4980-9D46-8F3CA905F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324" y="2246251"/>
            <a:ext cx="193128" cy="15206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8F01C20-6F61-46D0-A59C-200B098B7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324" y="2733931"/>
            <a:ext cx="193128" cy="15206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A7E12CC-FF42-4D87-9A99-88ADB4949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564" y="4034411"/>
            <a:ext cx="193128" cy="15206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A94C7D6-2DA5-4F72-9FAC-E7FACCAD4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779" y="3018411"/>
            <a:ext cx="193128" cy="152069"/>
          </a:xfrm>
          <a:prstGeom prst="rect">
            <a:avLst/>
          </a:prstGeom>
        </p:spPr>
      </p:pic>
      <p:pic>
        <p:nvPicPr>
          <p:cNvPr id="6" name="Graphic 5" descr="Close">
            <a:extLst>
              <a:ext uri="{FF2B5EF4-FFF2-40B4-BE49-F238E27FC236}">
                <a16:creationId xmlns:a16="http://schemas.microsoft.com/office/drawing/2014/main" id="{0DA1B72D-A64F-46FE-9C57-85106E2CAF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8105" y="2224984"/>
            <a:ext cx="200741" cy="200741"/>
          </a:xfrm>
          <a:prstGeom prst="rect">
            <a:avLst/>
          </a:prstGeom>
        </p:spPr>
      </p:pic>
      <p:pic>
        <p:nvPicPr>
          <p:cNvPr id="40" name="Graphic 39" descr="Close">
            <a:extLst>
              <a:ext uri="{FF2B5EF4-FFF2-40B4-BE49-F238E27FC236}">
                <a16:creationId xmlns:a16="http://schemas.microsoft.com/office/drawing/2014/main" id="{2AE79D93-B2C2-4407-9A76-12387AA27F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8108" y="2474685"/>
            <a:ext cx="200741" cy="200741"/>
          </a:xfrm>
          <a:prstGeom prst="rect">
            <a:avLst/>
          </a:prstGeom>
        </p:spPr>
      </p:pic>
      <p:pic>
        <p:nvPicPr>
          <p:cNvPr id="42" name="Graphic 41" descr="Close">
            <a:extLst>
              <a:ext uri="{FF2B5EF4-FFF2-40B4-BE49-F238E27FC236}">
                <a16:creationId xmlns:a16="http://schemas.microsoft.com/office/drawing/2014/main" id="{D23D0C0F-2C42-4E35-AB1D-0961402F46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8111" y="2997199"/>
            <a:ext cx="200741" cy="200741"/>
          </a:xfrm>
          <a:prstGeom prst="rect">
            <a:avLst/>
          </a:prstGeom>
        </p:spPr>
      </p:pic>
      <p:pic>
        <p:nvPicPr>
          <p:cNvPr id="44" name="Graphic 43" descr="Close">
            <a:extLst>
              <a:ext uri="{FF2B5EF4-FFF2-40B4-BE49-F238E27FC236}">
                <a16:creationId xmlns:a16="http://schemas.microsoft.com/office/drawing/2014/main" id="{2906B601-DFF6-4B1B-BC9A-B005BB0362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8105" y="3519711"/>
            <a:ext cx="200741" cy="200741"/>
          </a:xfrm>
          <a:prstGeom prst="rect">
            <a:avLst/>
          </a:prstGeom>
        </p:spPr>
      </p:pic>
      <p:pic>
        <p:nvPicPr>
          <p:cNvPr id="45" name="Graphic 44" descr="Close">
            <a:extLst>
              <a:ext uri="{FF2B5EF4-FFF2-40B4-BE49-F238E27FC236}">
                <a16:creationId xmlns:a16="http://schemas.microsoft.com/office/drawing/2014/main" id="{C004CE90-F70D-40DB-B342-F628638E24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8107" y="3775529"/>
            <a:ext cx="200741" cy="200741"/>
          </a:xfrm>
          <a:prstGeom prst="rect">
            <a:avLst/>
          </a:prstGeom>
        </p:spPr>
      </p:pic>
      <p:pic>
        <p:nvPicPr>
          <p:cNvPr id="46" name="Graphic 45" descr="Close">
            <a:extLst>
              <a:ext uri="{FF2B5EF4-FFF2-40B4-BE49-F238E27FC236}">
                <a16:creationId xmlns:a16="http://schemas.microsoft.com/office/drawing/2014/main" id="{5B3C8100-4BED-4011-A288-3029548174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68110" y="4025903"/>
            <a:ext cx="200741" cy="200741"/>
          </a:xfrm>
          <a:prstGeom prst="rect">
            <a:avLst/>
          </a:prstGeom>
        </p:spPr>
      </p:pic>
      <p:pic>
        <p:nvPicPr>
          <p:cNvPr id="47" name="Graphic 46" descr="Close">
            <a:extLst>
              <a:ext uri="{FF2B5EF4-FFF2-40B4-BE49-F238E27FC236}">
                <a16:creationId xmlns:a16="http://schemas.microsoft.com/office/drawing/2014/main" id="{92050CFB-CC59-42A2-87BB-393C385DC2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15164" y="2224986"/>
            <a:ext cx="200741" cy="200741"/>
          </a:xfrm>
          <a:prstGeom prst="rect">
            <a:avLst/>
          </a:prstGeom>
        </p:spPr>
      </p:pic>
      <p:pic>
        <p:nvPicPr>
          <p:cNvPr id="48" name="Graphic 47" descr="Close">
            <a:extLst>
              <a:ext uri="{FF2B5EF4-FFF2-40B4-BE49-F238E27FC236}">
                <a16:creationId xmlns:a16="http://schemas.microsoft.com/office/drawing/2014/main" id="{2C576518-C180-45C9-8E3A-EACEDFCC10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15167" y="2474687"/>
            <a:ext cx="200741" cy="200741"/>
          </a:xfrm>
          <a:prstGeom prst="rect">
            <a:avLst/>
          </a:prstGeom>
        </p:spPr>
      </p:pic>
      <p:pic>
        <p:nvPicPr>
          <p:cNvPr id="50" name="Graphic 49" descr="Close">
            <a:extLst>
              <a:ext uri="{FF2B5EF4-FFF2-40B4-BE49-F238E27FC236}">
                <a16:creationId xmlns:a16="http://schemas.microsoft.com/office/drawing/2014/main" id="{09E40080-1B9D-46D4-B084-F77E7ECA75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15170" y="2997201"/>
            <a:ext cx="200741" cy="200741"/>
          </a:xfrm>
          <a:prstGeom prst="rect">
            <a:avLst/>
          </a:prstGeom>
        </p:spPr>
      </p:pic>
      <p:pic>
        <p:nvPicPr>
          <p:cNvPr id="52" name="Graphic 51" descr="Close">
            <a:extLst>
              <a:ext uri="{FF2B5EF4-FFF2-40B4-BE49-F238E27FC236}">
                <a16:creationId xmlns:a16="http://schemas.microsoft.com/office/drawing/2014/main" id="{B53A3451-C4C5-43CC-A54F-82376C69B7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15164" y="3519713"/>
            <a:ext cx="200741" cy="200741"/>
          </a:xfrm>
          <a:prstGeom prst="rect">
            <a:avLst/>
          </a:prstGeom>
        </p:spPr>
      </p:pic>
      <p:pic>
        <p:nvPicPr>
          <p:cNvPr id="53" name="Graphic 52" descr="Close">
            <a:extLst>
              <a:ext uri="{FF2B5EF4-FFF2-40B4-BE49-F238E27FC236}">
                <a16:creationId xmlns:a16="http://schemas.microsoft.com/office/drawing/2014/main" id="{CF6FC7F6-6C85-46AB-A0D3-3AE4EB4E77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15166" y="3775531"/>
            <a:ext cx="200741" cy="200741"/>
          </a:xfrm>
          <a:prstGeom prst="rect">
            <a:avLst/>
          </a:prstGeom>
        </p:spPr>
      </p:pic>
      <p:pic>
        <p:nvPicPr>
          <p:cNvPr id="54" name="Graphic 53" descr="Close">
            <a:extLst>
              <a:ext uri="{FF2B5EF4-FFF2-40B4-BE49-F238E27FC236}">
                <a16:creationId xmlns:a16="http://schemas.microsoft.com/office/drawing/2014/main" id="{F6E5D72A-35F0-4331-B8DF-43A9E4805A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15169" y="4025905"/>
            <a:ext cx="200741" cy="200741"/>
          </a:xfrm>
          <a:prstGeom prst="rect">
            <a:avLst/>
          </a:prstGeom>
        </p:spPr>
      </p:pic>
      <p:pic>
        <p:nvPicPr>
          <p:cNvPr id="58" name="Graphic 57" descr="Close">
            <a:extLst>
              <a:ext uri="{FF2B5EF4-FFF2-40B4-BE49-F238E27FC236}">
                <a16:creationId xmlns:a16="http://schemas.microsoft.com/office/drawing/2014/main" id="{72B4731C-81B1-4371-BA1C-35DBF90C3B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23180" y="3002444"/>
            <a:ext cx="200741" cy="200741"/>
          </a:xfrm>
          <a:prstGeom prst="rect">
            <a:avLst/>
          </a:prstGeom>
        </p:spPr>
      </p:pic>
      <p:pic>
        <p:nvPicPr>
          <p:cNvPr id="60" name="Graphic 59" descr="Close">
            <a:extLst>
              <a:ext uri="{FF2B5EF4-FFF2-40B4-BE49-F238E27FC236}">
                <a16:creationId xmlns:a16="http://schemas.microsoft.com/office/drawing/2014/main" id="{C2FBDC77-321A-4486-8A76-790DF8971A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23174" y="3524956"/>
            <a:ext cx="200741" cy="200741"/>
          </a:xfrm>
          <a:prstGeom prst="rect">
            <a:avLst/>
          </a:prstGeom>
        </p:spPr>
      </p:pic>
      <p:pic>
        <p:nvPicPr>
          <p:cNvPr id="63" name="Graphic 62" descr="Close">
            <a:extLst>
              <a:ext uri="{FF2B5EF4-FFF2-40B4-BE49-F238E27FC236}">
                <a16:creationId xmlns:a16="http://schemas.microsoft.com/office/drawing/2014/main" id="{B56DECFB-942E-4027-854C-1520FBA433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64245" y="2230229"/>
            <a:ext cx="200741" cy="200741"/>
          </a:xfrm>
          <a:prstGeom prst="rect">
            <a:avLst/>
          </a:prstGeom>
        </p:spPr>
      </p:pic>
      <p:pic>
        <p:nvPicPr>
          <p:cNvPr id="65" name="Graphic 64" descr="Close">
            <a:extLst>
              <a:ext uri="{FF2B5EF4-FFF2-40B4-BE49-F238E27FC236}">
                <a16:creationId xmlns:a16="http://schemas.microsoft.com/office/drawing/2014/main" id="{81285773-E906-40E3-AFD9-7BF96CCB95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64248" y="2741184"/>
            <a:ext cx="200741" cy="200741"/>
          </a:xfrm>
          <a:prstGeom prst="rect">
            <a:avLst/>
          </a:prstGeom>
        </p:spPr>
      </p:pic>
      <p:pic>
        <p:nvPicPr>
          <p:cNvPr id="68" name="Graphic 67" descr="Close">
            <a:extLst>
              <a:ext uri="{FF2B5EF4-FFF2-40B4-BE49-F238E27FC236}">
                <a16:creationId xmlns:a16="http://schemas.microsoft.com/office/drawing/2014/main" id="{1D8A30A0-5E6B-417C-9BC9-A5424D1679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64245" y="3524956"/>
            <a:ext cx="200741" cy="200741"/>
          </a:xfrm>
          <a:prstGeom prst="rect">
            <a:avLst/>
          </a:prstGeom>
        </p:spPr>
      </p:pic>
      <p:pic>
        <p:nvPicPr>
          <p:cNvPr id="72" name="Graphic 71" descr="Close">
            <a:extLst>
              <a:ext uri="{FF2B5EF4-FFF2-40B4-BE49-F238E27FC236}">
                <a16:creationId xmlns:a16="http://schemas.microsoft.com/office/drawing/2014/main" id="{5E38D599-1C9F-40D9-9871-5FADC1166B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96345" y="2472677"/>
            <a:ext cx="200741" cy="200741"/>
          </a:xfrm>
          <a:prstGeom prst="rect">
            <a:avLst/>
          </a:prstGeom>
        </p:spPr>
      </p:pic>
      <p:pic>
        <p:nvPicPr>
          <p:cNvPr id="74" name="Graphic 73" descr="Close">
            <a:extLst>
              <a:ext uri="{FF2B5EF4-FFF2-40B4-BE49-F238E27FC236}">
                <a16:creationId xmlns:a16="http://schemas.microsoft.com/office/drawing/2014/main" id="{96E68A67-1428-4409-8BD8-D9ACAA778A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96348" y="2995191"/>
            <a:ext cx="200741" cy="200741"/>
          </a:xfrm>
          <a:prstGeom prst="rect">
            <a:avLst/>
          </a:prstGeom>
        </p:spPr>
      </p:pic>
      <p:pic>
        <p:nvPicPr>
          <p:cNvPr id="75" name="Graphic 74" descr="Close">
            <a:extLst>
              <a:ext uri="{FF2B5EF4-FFF2-40B4-BE49-F238E27FC236}">
                <a16:creationId xmlns:a16="http://schemas.microsoft.com/office/drawing/2014/main" id="{3D3E8283-EA3D-4B5D-8B5A-39C68203DC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96339" y="3267329"/>
            <a:ext cx="200741" cy="200741"/>
          </a:xfrm>
          <a:prstGeom prst="rect">
            <a:avLst/>
          </a:prstGeom>
        </p:spPr>
      </p:pic>
      <p:pic>
        <p:nvPicPr>
          <p:cNvPr id="77" name="Graphic 76" descr="Close">
            <a:extLst>
              <a:ext uri="{FF2B5EF4-FFF2-40B4-BE49-F238E27FC236}">
                <a16:creationId xmlns:a16="http://schemas.microsoft.com/office/drawing/2014/main" id="{955102F6-8B2D-4E9E-8FB1-A02238D250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96344" y="3773521"/>
            <a:ext cx="200741" cy="200741"/>
          </a:xfrm>
          <a:prstGeom prst="rect">
            <a:avLst/>
          </a:prstGeom>
        </p:spPr>
      </p:pic>
      <p:pic>
        <p:nvPicPr>
          <p:cNvPr id="79" name="Graphic 78" descr="Close">
            <a:extLst>
              <a:ext uri="{FF2B5EF4-FFF2-40B4-BE49-F238E27FC236}">
                <a16:creationId xmlns:a16="http://schemas.microsoft.com/office/drawing/2014/main" id="{2005EE88-BBF6-48E4-8749-3DB2FF6B87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0793" y="2233176"/>
            <a:ext cx="200741" cy="200741"/>
          </a:xfrm>
          <a:prstGeom prst="rect">
            <a:avLst/>
          </a:prstGeom>
        </p:spPr>
      </p:pic>
      <p:pic>
        <p:nvPicPr>
          <p:cNvPr id="80" name="Graphic 79" descr="Close">
            <a:extLst>
              <a:ext uri="{FF2B5EF4-FFF2-40B4-BE49-F238E27FC236}">
                <a16:creationId xmlns:a16="http://schemas.microsoft.com/office/drawing/2014/main" id="{BDE2C67F-8E59-4BBE-9343-AF2F5986AD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0796" y="2482877"/>
            <a:ext cx="200741" cy="200741"/>
          </a:xfrm>
          <a:prstGeom prst="rect">
            <a:avLst/>
          </a:prstGeom>
        </p:spPr>
      </p:pic>
      <p:pic>
        <p:nvPicPr>
          <p:cNvPr id="81" name="Graphic 80" descr="Close">
            <a:extLst>
              <a:ext uri="{FF2B5EF4-FFF2-40B4-BE49-F238E27FC236}">
                <a16:creationId xmlns:a16="http://schemas.microsoft.com/office/drawing/2014/main" id="{34AA389E-515C-439C-BF34-4885E464C9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0796" y="2744131"/>
            <a:ext cx="200741" cy="200741"/>
          </a:xfrm>
          <a:prstGeom prst="rect">
            <a:avLst/>
          </a:prstGeom>
        </p:spPr>
      </p:pic>
      <p:pic>
        <p:nvPicPr>
          <p:cNvPr id="82" name="Graphic 81" descr="Close">
            <a:extLst>
              <a:ext uri="{FF2B5EF4-FFF2-40B4-BE49-F238E27FC236}">
                <a16:creationId xmlns:a16="http://schemas.microsoft.com/office/drawing/2014/main" id="{9FEA9B1E-6DFD-4837-AE98-1E899DED96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0799" y="3005391"/>
            <a:ext cx="200741" cy="200741"/>
          </a:xfrm>
          <a:prstGeom prst="rect">
            <a:avLst/>
          </a:prstGeom>
        </p:spPr>
      </p:pic>
      <p:pic>
        <p:nvPicPr>
          <p:cNvPr id="83" name="Graphic 82" descr="Close">
            <a:extLst>
              <a:ext uri="{FF2B5EF4-FFF2-40B4-BE49-F238E27FC236}">
                <a16:creationId xmlns:a16="http://schemas.microsoft.com/office/drawing/2014/main" id="{DADBEAB6-0A29-46F1-BAB7-71B224B230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0790" y="3277529"/>
            <a:ext cx="200741" cy="200741"/>
          </a:xfrm>
          <a:prstGeom prst="rect">
            <a:avLst/>
          </a:prstGeom>
        </p:spPr>
      </p:pic>
      <p:pic>
        <p:nvPicPr>
          <p:cNvPr id="84" name="Graphic 83" descr="Close">
            <a:extLst>
              <a:ext uri="{FF2B5EF4-FFF2-40B4-BE49-F238E27FC236}">
                <a16:creationId xmlns:a16="http://schemas.microsoft.com/office/drawing/2014/main" id="{AB479809-510F-4952-8552-24E9C5533D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0793" y="3527903"/>
            <a:ext cx="200741" cy="200741"/>
          </a:xfrm>
          <a:prstGeom prst="rect">
            <a:avLst/>
          </a:prstGeom>
        </p:spPr>
      </p:pic>
      <p:pic>
        <p:nvPicPr>
          <p:cNvPr id="85" name="Graphic 84" descr="Close">
            <a:extLst>
              <a:ext uri="{FF2B5EF4-FFF2-40B4-BE49-F238E27FC236}">
                <a16:creationId xmlns:a16="http://schemas.microsoft.com/office/drawing/2014/main" id="{97B7780B-EF1B-404B-B29D-745FBF3483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0795" y="3783721"/>
            <a:ext cx="200741" cy="200741"/>
          </a:xfrm>
          <a:prstGeom prst="rect">
            <a:avLst/>
          </a:prstGeom>
        </p:spPr>
      </p:pic>
      <p:pic>
        <p:nvPicPr>
          <p:cNvPr id="86" name="Graphic 85" descr="Close">
            <a:extLst>
              <a:ext uri="{FF2B5EF4-FFF2-40B4-BE49-F238E27FC236}">
                <a16:creationId xmlns:a16="http://schemas.microsoft.com/office/drawing/2014/main" id="{568DDBE1-970E-4DA7-9DCC-0818AEAF4E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20798" y="4034095"/>
            <a:ext cx="200741" cy="200741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6668C5DE-1125-4EE0-B4F2-F79898A58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006" y="3544550"/>
            <a:ext cx="193128" cy="1520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30FE86-8276-4FFB-8967-ABAB9366B75E}"/>
              </a:ext>
            </a:extLst>
          </p:cNvPr>
          <p:cNvSpPr txBox="1"/>
          <p:nvPr/>
        </p:nvSpPr>
        <p:spPr>
          <a:xfrm>
            <a:off x="4325248" y="2932037"/>
            <a:ext cx="255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*</a:t>
            </a:r>
            <a:endParaRPr lang="pt-BR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05C9D22-CA0D-4697-817B-2F97FEC1D631}"/>
              </a:ext>
            </a:extLst>
          </p:cNvPr>
          <p:cNvSpPr txBox="1"/>
          <p:nvPr/>
        </p:nvSpPr>
        <p:spPr>
          <a:xfrm>
            <a:off x="5997350" y="2921101"/>
            <a:ext cx="255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*</a:t>
            </a:r>
            <a:endParaRPr lang="pt-BR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DAF96699-8968-4252-9563-0499178E10FB}"/>
              </a:ext>
            </a:extLst>
          </p:cNvPr>
          <p:cNvSpPr txBox="1"/>
          <p:nvPr/>
        </p:nvSpPr>
        <p:spPr>
          <a:xfrm>
            <a:off x="6009128" y="3704514"/>
            <a:ext cx="255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*</a:t>
            </a:r>
            <a:endParaRPr lang="pt-BR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78C9051-5918-4ADB-A1F4-49A9135DA58A}"/>
              </a:ext>
            </a:extLst>
          </p:cNvPr>
          <p:cNvSpPr txBox="1"/>
          <p:nvPr/>
        </p:nvSpPr>
        <p:spPr>
          <a:xfrm>
            <a:off x="5267275" y="2666236"/>
            <a:ext cx="255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*</a:t>
            </a:r>
            <a:endParaRPr lang="pt-BR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B9C5218-9023-4E37-999F-DF721D7719A3}"/>
              </a:ext>
            </a:extLst>
          </p:cNvPr>
          <p:cNvSpPr txBox="1"/>
          <p:nvPr/>
        </p:nvSpPr>
        <p:spPr>
          <a:xfrm>
            <a:off x="6034339" y="3455446"/>
            <a:ext cx="2551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*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8384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CA" dirty="0" err="1"/>
              <a:t>Importância</a:t>
            </a:r>
            <a:r>
              <a:rPr lang="en-CA" dirty="0"/>
              <a:t> dos sites</a:t>
            </a:r>
            <a:endParaRPr lang="en" dirty="0" err="1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878" y="1350967"/>
            <a:ext cx="7798431" cy="34623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lvl="1" indent="-342891">
              <a:lnSpc>
                <a:spcPct val="150000"/>
              </a:lnSpc>
            </a:pPr>
            <a:r>
              <a:rPr lang="en-CA" dirty="0" err="1"/>
              <a:t>Utilizados</a:t>
            </a:r>
            <a:r>
              <a:rPr lang="en-CA" dirty="0"/>
              <a:t> </a:t>
            </a:r>
            <a:r>
              <a:rPr lang="en-CA" dirty="0" err="1"/>
              <a:t>como</a:t>
            </a:r>
            <a:r>
              <a:rPr lang="en-CA" dirty="0"/>
              <a:t> </a:t>
            </a:r>
            <a:r>
              <a:rPr lang="en-CA" dirty="0" err="1"/>
              <a:t>meios</a:t>
            </a:r>
            <a:r>
              <a:rPr lang="en-CA" dirty="0"/>
              <a:t> de </a:t>
            </a:r>
            <a:r>
              <a:rPr lang="en-CA" dirty="0" err="1"/>
              <a:t>suporte</a:t>
            </a:r>
            <a:r>
              <a:rPr lang="en-CA" dirty="0"/>
              <a:t> </a:t>
            </a:r>
            <a:r>
              <a:rPr lang="en-CA" dirty="0" err="1"/>
              <a:t>mesmo</a:t>
            </a:r>
            <a:r>
              <a:rPr lang="en-CA" dirty="0"/>
              <a:t> </a:t>
            </a:r>
            <a:r>
              <a:rPr lang="en-CA" dirty="0" err="1"/>
              <a:t>dentro</a:t>
            </a:r>
            <a:r>
              <a:rPr lang="en-CA" dirty="0"/>
              <a:t> das </a:t>
            </a:r>
            <a:r>
              <a:rPr lang="en-CA" dirty="0" err="1"/>
              <a:t>próprias</a:t>
            </a:r>
            <a:r>
              <a:rPr lang="en-CA" dirty="0"/>
              <a:t> </a:t>
            </a:r>
            <a:r>
              <a:rPr lang="en-CA" dirty="0" err="1"/>
              <a:t>repartições</a:t>
            </a:r>
            <a:r>
              <a:rPr lang="en-CA" dirty="0"/>
              <a:t> </a:t>
            </a:r>
            <a:r>
              <a:rPr lang="en-CA" dirty="0" err="1"/>
              <a:t>públicas</a:t>
            </a:r>
            <a:endParaRPr lang="en-CA" dirty="0"/>
          </a:p>
          <a:p>
            <a:pPr marL="571486" lvl="1" indent="-342891">
              <a:lnSpc>
                <a:spcPct val="150000"/>
              </a:lnSpc>
            </a:pPr>
            <a:r>
              <a:rPr lang="en-CA" dirty="0"/>
              <a:t>Uma das </a:t>
            </a:r>
            <a:r>
              <a:rPr lang="en-CA" dirty="0" err="1"/>
              <a:t>formas</a:t>
            </a:r>
            <a:r>
              <a:rPr lang="en-CA" dirty="0"/>
              <a:t> para </a:t>
            </a:r>
            <a:r>
              <a:rPr lang="en-CA" dirty="0" err="1"/>
              <a:t>tentar</a:t>
            </a:r>
            <a:r>
              <a:rPr lang="en-CA" dirty="0"/>
              <a:t> </a:t>
            </a:r>
            <a:r>
              <a:rPr lang="en-CA" dirty="0" err="1"/>
              <a:t>atingir</a:t>
            </a:r>
            <a:r>
              <a:rPr lang="en-CA" dirty="0"/>
              <a:t> um </a:t>
            </a:r>
            <a:r>
              <a:rPr lang="en-CA" dirty="0" err="1"/>
              <a:t>patamar</a:t>
            </a:r>
            <a:r>
              <a:rPr lang="en-CA" dirty="0"/>
              <a:t> </a:t>
            </a:r>
            <a:r>
              <a:rPr lang="en-CA" dirty="0" err="1"/>
              <a:t>mais</a:t>
            </a:r>
            <a:r>
              <a:rPr lang="en-CA" dirty="0"/>
              <a:t> alto de </a:t>
            </a:r>
            <a:r>
              <a:rPr lang="en-CA" dirty="0" err="1"/>
              <a:t>igualdade</a:t>
            </a:r>
            <a:endParaRPr lang="en" dirty="0"/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850734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0FEFAB-BF4F-48FF-9474-9A4750C24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90" y="1489353"/>
            <a:ext cx="3030710" cy="2164793"/>
          </a:xfrm>
          <a:prstGeom prst="rect">
            <a:avLst/>
          </a:prstGeom>
        </p:spPr>
      </p:pic>
      <p:sp>
        <p:nvSpPr>
          <p:cNvPr id="291" name="Shape 291"/>
          <p:cNvSpPr/>
          <p:nvPr/>
        </p:nvSpPr>
        <p:spPr>
          <a:xfrm>
            <a:off x="503209" y="1389332"/>
            <a:ext cx="3489672" cy="2716750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293" name="Shape 293"/>
          <p:cNvGrpSpPr/>
          <p:nvPr/>
        </p:nvGrpSpPr>
        <p:grpSpPr>
          <a:xfrm>
            <a:off x="4369918" y="63346"/>
            <a:ext cx="357367" cy="344163"/>
            <a:chOff x="2583325" y="2972875"/>
            <a:chExt cx="462850" cy="445750"/>
          </a:xfrm>
        </p:grpSpPr>
        <p:sp>
          <p:nvSpPr>
            <p:cNvPr id="294" name="Shape 294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0" t="0" r="0" b="0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0" t="0" r="0" b="0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9" name="Shape 291">
            <a:extLst>
              <a:ext uri="{FF2B5EF4-FFF2-40B4-BE49-F238E27FC236}">
                <a16:creationId xmlns:a16="http://schemas.microsoft.com/office/drawing/2014/main" id="{F48BEC0B-CBFF-4793-BA06-1A87AF609BDD}"/>
              </a:ext>
            </a:extLst>
          </p:cNvPr>
          <p:cNvSpPr/>
          <p:nvPr/>
        </p:nvSpPr>
        <p:spPr>
          <a:xfrm>
            <a:off x="5143789" y="1389332"/>
            <a:ext cx="3489672" cy="2716750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0907BF82-20E8-4E16-A8FC-6ABCFB41CD87}"/>
              </a:ext>
            </a:extLst>
          </p:cNvPr>
          <p:cNvSpPr/>
          <p:nvPr/>
        </p:nvSpPr>
        <p:spPr>
          <a:xfrm>
            <a:off x="3892133" y="2049780"/>
            <a:ext cx="1352405" cy="914400"/>
          </a:xfrm>
          <a:prstGeom prst="rightArrow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AutoShape 2" descr="http://extensions.wysiwygwebbuilder.com/pictures/4d05f24139ca4.jpg">
            <a:extLst>
              <a:ext uri="{FF2B5EF4-FFF2-40B4-BE49-F238E27FC236}">
                <a16:creationId xmlns:a16="http://schemas.microsoft.com/office/drawing/2014/main" id="{FFF5B8E6-4DE0-4D53-B556-78F9014CE3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6B164F-4CEB-47F2-813E-B35E553F62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933" t="37037" r="15866" b="39111"/>
          <a:stretch/>
        </p:blipFill>
        <p:spPr>
          <a:xfrm>
            <a:off x="5433871" y="2093902"/>
            <a:ext cx="2909507" cy="826156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2129175" y="1659550"/>
            <a:ext cx="48858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pt-BR" dirty="0"/>
              <a:t>Conclusão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3384651" y="5776"/>
            <a:ext cx="2395200" cy="9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sz="6000" dirty="0">
                <a:solidFill>
                  <a:srgbClr val="CC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6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60568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 lang="en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1031425" y="1351101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189" indent="-228594" algn="just"/>
            <a:r>
              <a:rPr lang="en" dirty="0"/>
              <a:t>É crescente o uso de TICs em conjunto com governo eletrônico como ferramentas de expressão de cidadania.</a:t>
            </a:r>
          </a:p>
          <a:p>
            <a:pPr marL="457189" indent="-228594" algn="just"/>
            <a:r>
              <a:rPr lang="en" dirty="0"/>
              <a:t>Ainda é necessário que se utilize essas tecnologias de maneira completamente acessível para assegurá-las como forma de participação política</a:t>
            </a:r>
          </a:p>
          <a:p>
            <a:pPr algn="just">
              <a:buNone/>
            </a:pPr>
            <a:endParaRPr lang="en" dirty="0"/>
          </a:p>
          <a:p>
            <a:pPr algn="just">
              <a:buNone/>
            </a:pPr>
            <a:endParaRPr lang="en" dirty="0"/>
          </a:p>
        </p:txBody>
      </p:sp>
      <p:grpSp>
        <p:nvGrpSpPr>
          <p:cNvPr id="96" name="Shape 96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97" name="Shape 9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477028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770323" y="1046163"/>
            <a:ext cx="7386252" cy="335996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3200" dirty="0">
                <a:solidFill>
                  <a:schemeClr val="tx1"/>
                </a:solidFill>
              </a:rPr>
              <a:t>"</a:t>
            </a:r>
            <a:r>
              <a:rPr lang="en" sz="3200" dirty="0" err="1">
                <a:solidFill>
                  <a:schemeClr val="tx1"/>
                </a:solidFill>
              </a:rPr>
              <a:t>Sem</a:t>
            </a:r>
            <a:r>
              <a:rPr lang="en" sz="3200" dirty="0">
                <a:solidFill>
                  <a:schemeClr val="tx1"/>
                </a:solidFill>
              </a:rPr>
              <a:t> </a:t>
            </a:r>
            <a:r>
              <a:rPr lang="en" sz="3200" dirty="0" err="1">
                <a:solidFill>
                  <a:schemeClr val="tx1"/>
                </a:solidFill>
              </a:rPr>
              <a:t>acessibilidade</a:t>
            </a:r>
            <a:r>
              <a:rPr lang="en" sz="3200" dirty="0">
                <a:solidFill>
                  <a:schemeClr val="tx1"/>
                </a:solidFill>
              </a:rPr>
              <a:t>, </a:t>
            </a:r>
            <a:r>
              <a:rPr lang="en" sz="3200" dirty="0" err="1">
                <a:solidFill>
                  <a:schemeClr val="tx1"/>
                </a:solidFill>
              </a:rPr>
              <a:t>sequer</a:t>
            </a:r>
            <a:r>
              <a:rPr lang="en" sz="3200" dirty="0">
                <a:solidFill>
                  <a:schemeClr val="tx1"/>
                </a:solidFill>
              </a:rPr>
              <a:t> se </a:t>
            </a:r>
            <a:r>
              <a:rPr lang="en" sz="3200" dirty="0" err="1">
                <a:solidFill>
                  <a:schemeClr val="tx1"/>
                </a:solidFill>
              </a:rPr>
              <a:t>pode</a:t>
            </a:r>
            <a:r>
              <a:rPr lang="en" sz="3200" dirty="0">
                <a:solidFill>
                  <a:schemeClr val="tx1"/>
                </a:solidFill>
              </a:rPr>
              <a:t> </a:t>
            </a:r>
            <a:r>
              <a:rPr lang="en" sz="3200" dirty="0" err="1">
                <a:solidFill>
                  <a:schemeClr val="tx1"/>
                </a:solidFill>
              </a:rPr>
              <a:t>falar</a:t>
            </a:r>
            <a:r>
              <a:rPr lang="en" sz="3200" dirty="0">
                <a:solidFill>
                  <a:schemeClr val="tx1"/>
                </a:solidFill>
              </a:rPr>
              <a:t> </a:t>
            </a:r>
            <a:r>
              <a:rPr lang="en" sz="3200" dirty="0" err="1">
                <a:solidFill>
                  <a:schemeClr val="tx1"/>
                </a:solidFill>
              </a:rPr>
              <a:t>em</a:t>
            </a:r>
            <a:r>
              <a:rPr lang="en" sz="3200" dirty="0">
                <a:solidFill>
                  <a:schemeClr val="tx1"/>
                </a:solidFill>
              </a:rPr>
              <a:t> </a:t>
            </a:r>
            <a:r>
              <a:rPr lang="en" sz="3200" dirty="0" err="1">
                <a:solidFill>
                  <a:schemeClr val="tx1"/>
                </a:solidFill>
              </a:rPr>
              <a:t>concretização</a:t>
            </a:r>
            <a:r>
              <a:rPr lang="en" sz="3200" dirty="0">
                <a:solidFill>
                  <a:schemeClr val="tx1"/>
                </a:solidFill>
              </a:rPr>
              <a:t> dos </a:t>
            </a:r>
            <a:r>
              <a:rPr lang="en" sz="3200" dirty="0" err="1">
                <a:solidFill>
                  <a:schemeClr val="tx1"/>
                </a:solidFill>
              </a:rPr>
              <a:t>direitos</a:t>
            </a:r>
            <a:r>
              <a:rPr lang="en" sz="3200" dirty="0">
                <a:solidFill>
                  <a:schemeClr val="tx1"/>
                </a:solidFill>
              </a:rPr>
              <a:t> </a:t>
            </a:r>
            <a:r>
              <a:rPr lang="en" sz="3200" dirty="0" err="1">
                <a:solidFill>
                  <a:schemeClr val="tx1"/>
                </a:solidFill>
              </a:rPr>
              <a:t>fundamentais</a:t>
            </a:r>
            <a:r>
              <a:rPr lang="en" sz="3200" dirty="0">
                <a:solidFill>
                  <a:schemeClr val="tx1"/>
                </a:solidFill>
              </a:rPr>
              <a:t> de </a:t>
            </a:r>
            <a:r>
              <a:rPr lang="en" sz="3200" dirty="0" err="1">
                <a:solidFill>
                  <a:schemeClr val="tx1"/>
                </a:solidFill>
              </a:rPr>
              <a:t>participação</a:t>
            </a:r>
            <a:r>
              <a:rPr lang="en" sz="3200" dirty="0">
                <a:solidFill>
                  <a:schemeClr val="tx1"/>
                </a:solidFill>
              </a:rPr>
              <a:t> </a:t>
            </a:r>
            <a:r>
              <a:rPr lang="en" sz="3200" dirty="0" err="1">
                <a:solidFill>
                  <a:schemeClr val="tx1"/>
                </a:solidFill>
              </a:rPr>
              <a:t>política</a:t>
            </a:r>
            <a:r>
              <a:rPr lang="en" sz="3200" dirty="0">
                <a:solidFill>
                  <a:schemeClr val="tx1"/>
                </a:solidFill>
              </a:rPr>
              <a:t> das </a:t>
            </a:r>
            <a:r>
              <a:rPr lang="en" sz="3200" dirty="0" err="1">
                <a:solidFill>
                  <a:schemeClr val="tx1"/>
                </a:solidFill>
              </a:rPr>
              <a:t>pessoas</a:t>
            </a:r>
            <a:r>
              <a:rPr lang="en" sz="3200" dirty="0">
                <a:solidFill>
                  <a:schemeClr val="tx1"/>
                </a:solidFill>
              </a:rPr>
              <a:t> com </a:t>
            </a:r>
            <a:r>
              <a:rPr lang="en" sz="3200" dirty="0" err="1">
                <a:solidFill>
                  <a:schemeClr val="tx1"/>
                </a:solidFill>
              </a:rPr>
              <a:t>deficiência</a:t>
            </a:r>
            <a:r>
              <a:rPr lang="en" sz="3200" dirty="0">
                <a:solidFill>
                  <a:schemeClr val="tx1"/>
                </a:solidFill>
              </a:rPr>
              <a:t>, </a:t>
            </a:r>
            <a:r>
              <a:rPr lang="en" sz="3200" dirty="0" err="1">
                <a:solidFill>
                  <a:schemeClr val="tx1"/>
                </a:solidFill>
              </a:rPr>
              <a:t>uma</a:t>
            </a:r>
            <a:r>
              <a:rPr lang="en" sz="3200" dirty="0">
                <a:solidFill>
                  <a:schemeClr val="tx1"/>
                </a:solidFill>
              </a:rPr>
              <a:t> </a:t>
            </a:r>
            <a:r>
              <a:rPr lang="en" sz="3200" dirty="0" err="1">
                <a:solidFill>
                  <a:schemeClr val="tx1"/>
                </a:solidFill>
              </a:rPr>
              <a:t>vez</a:t>
            </a:r>
            <a:r>
              <a:rPr lang="en" sz="3200" dirty="0">
                <a:solidFill>
                  <a:schemeClr val="tx1"/>
                </a:solidFill>
              </a:rPr>
              <a:t> que o </a:t>
            </a:r>
            <a:r>
              <a:rPr lang="en" sz="3200" dirty="0" err="1">
                <a:solidFill>
                  <a:schemeClr val="tx1"/>
                </a:solidFill>
              </a:rPr>
              <a:t>acesso</a:t>
            </a:r>
            <a:r>
              <a:rPr lang="en" sz="3200" dirty="0">
                <a:solidFill>
                  <a:schemeClr val="tx1"/>
                </a:solidFill>
              </a:rPr>
              <a:t> é a </a:t>
            </a:r>
            <a:r>
              <a:rPr lang="en" sz="3200" dirty="0" err="1">
                <a:solidFill>
                  <a:schemeClr val="tx1"/>
                </a:solidFill>
              </a:rPr>
              <a:t>primeira</a:t>
            </a:r>
            <a:r>
              <a:rPr lang="en" sz="3200" dirty="0">
                <a:solidFill>
                  <a:schemeClr val="tx1"/>
                </a:solidFill>
              </a:rPr>
              <a:t> </a:t>
            </a:r>
            <a:r>
              <a:rPr lang="en" sz="3200" dirty="0" err="1">
                <a:solidFill>
                  <a:schemeClr val="tx1"/>
                </a:solidFill>
              </a:rPr>
              <a:t>condição</a:t>
            </a:r>
            <a:r>
              <a:rPr lang="en" sz="3200" dirty="0">
                <a:solidFill>
                  <a:schemeClr val="tx1"/>
                </a:solidFill>
              </a:rPr>
              <a:t> de </a:t>
            </a:r>
            <a:r>
              <a:rPr lang="en" sz="3200" dirty="0" err="1">
                <a:solidFill>
                  <a:schemeClr val="tx1"/>
                </a:solidFill>
              </a:rPr>
              <a:t>possibilidade</a:t>
            </a:r>
            <a:r>
              <a:rPr lang="en" sz="3200" dirty="0">
                <a:solidFill>
                  <a:schemeClr val="tx1"/>
                </a:solidFill>
              </a:rPr>
              <a:t> para a </a:t>
            </a:r>
            <a:r>
              <a:rPr lang="en" sz="3200" dirty="0" err="1">
                <a:solidFill>
                  <a:schemeClr val="tx1"/>
                </a:solidFill>
              </a:rPr>
              <a:t>participação</a:t>
            </a:r>
            <a:r>
              <a:rPr lang="en" sz="3200" dirty="0">
                <a:solidFill>
                  <a:schemeClr val="tx1"/>
                </a:solidFill>
              </a:rPr>
              <a:t>".</a:t>
            </a:r>
          </a:p>
        </p:txBody>
      </p:sp>
    </p:spTree>
    <p:extLst>
      <p:ext uri="{BB962C8B-B14F-4D97-AF65-F5344CB8AC3E}">
        <p14:creationId xmlns:p14="http://schemas.microsoft.com/office/powerpoint/2010/main" val="368317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1031425" y="750151"/>
            <a:ext cx="7081200" cy="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err="1"/>
              <a:t>Tecnologias</a:t>
            </a:r>
            <a:r>
              <a:rPr lang="en" dirty="0"/>
              <a:t> de </a:t>
            </a:r>
            <a:r>
              <a:rPr lang="en" dirty="0" err="1"/>
              <a:t>Informação</a:t>
            </a:r>
            <a:r>
              <a:rPr lang="en" dirty="0"/>
              <a:t> e </a:t>
            </a:r>
            <a:r>
              <a:rPr lang="en" dirty="0" err="1"/>
              <a:t>comunicação</a:t>
            </a:r>
          </a:p>
        </p:txBody>
      </p:sp>
      <p:grpSp>
        <p:nvGrpSpPr>
          <p:cNvPr id="156" name="Shape 156"/>
          <p:cNvGrpSpPr/>
          <p:nvPr/>
        </p:nvGrpSpPr>
        <p:grpSpPr>
          <a:xfrm>
            <a:off x="4400392" y="110982"/>
            <a:ext cx="343217" cy="285715"/>
            <a:chOff x="1244325" y="314425"/>
            <a:chExt cx="444525" cy="370050"/>
          </a:xfrm>
        </p:grpSpPr>
        <p:sp>
          <p:nvSpPr>
            <p:cNvPr id="157" name="Shape 157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0" t="0" r="0" b="0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0" t="0" r="0" b="0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pic>
        <p:nvPicPr>
          <p:cNvPr id="4" name="Imagem 4" descr="noteboo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3" y="1333503"/>
            <a:ext cx="2193339" cy="1303171"/>
          </a:xfrm>
          <a:prstGeom prst="rect">
            <a:avLst/>
          </a:prstGeom>
        </p:spPr>
      </p:pic>
      <p:pic>
        <p:nvPicPr>
          <p:cNvPr id="6" name="Imagem 6" descr="smartpho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200" y="1289053"/>
            <a:ext cx="1783715" cy="1780539"/>
          </a:xfrm>
          <a:prstGeom prst="rect">
            <a:avLst/>
          </a:prstGeom>
        </p:spPr>
      </p:pic>
      <p:pic>
        <p:nvPicPr>
          <p:cNvPr id="8" name="Imagem 8" descr="redes sociai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252" y="2906419"/>
            <a:ext cx="3293061" cy="1646531"/>
          </a:xfrm>
          <a:prstGeom prst="rect">
            <a:avLst/>
          </a:prstGeom>
        </p:spPr>
      </p:pic>
      <p:pic>
        <p:nvPicPr>
          <p:cNvPr id="10" name="Imagem 10" descr="redes de computadores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4429" y="3000375"/>
            <a:ext cx="2307209" cy="181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743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 noGrp="1"/>
          </p:cNvSpPr>
          <p:nvPr>
            <p:ph type="body" idx="1"/>
          </p:nvPr>
        </p:nvSpPr>
        <p:spPr>
          <a:xfrm>
            <a:off x="1031040" y="1133476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indent="-342891" algn="just"/>
            <a:r>
              <a:rPr lang="pt-BR" dirty="0"/>
              <a:t>Essas novas tecnologias podem e têm sido usadas para facilitar o exercício da democracia.</a:t>
            </a:r>
            <a:br>
              <a:rPr lang="pt-BR" dirty="0">
                <a:solidFill>
                  <a:schemeClr val="tx1"/>
                </a:solidFill>
              </a:rPr>
            </a:br>
            <a:endParaRPr lang="pt-BR" dirty="0">
              <a:solidFill>
                <a:schemeClr val="tx1"/>
              </a:solidFill>
            </a:endParaRPr>
          </a:p>
          <a:p>
            <a:pPr marL="571486" indent="-342891" algn="just"/>
            <a:r>
              <a:rPr lang="pt-BR" dirty="0">
                <a:solidFill>
                  <a:schemeClr val="tx1"/>
                </a:solidFill>
              </a:rPr>
              <a:t>É crescente a utilização por parte dos governos dessas tecnologias como forma de demonstrar interesse em democratizar e tornar acessível a todos uma maior participação política.</a:t>
            </a:r>
          </a:p>
          <a:p>
            <a:pPr marL="228594" algn="just">
              <a:buNone/>
            </a:pP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900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 noGrp="1"/>
          </p:cNvSpPr>
          <p:nvPr>
            <p:ph type="body" idx="1"/>
          </p:nvPr>
        </p:nvSpPr>
        <p:spPr>
          <a:xfrm>
            <a:off x="1031040" y="1133476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486" indent="-342891" algn="just"/>
            <a:r>
              <a:rPr lang="pt-BR" dirty="0">
                <a:solidFill>
                  <a:schemeClr val="tx1"/>
                </a:solidFill>
              </a:rPr>
              <a:t>As pessoas com necessidades especiais ainda são excluídas dessas novas formas de participação política.</a:t>
            </a:r>
            <a:endParaRPr lang="pt-BR" dirty="0"/>
          </a:p>
          <a:p>
            <a:pPr marL="228594" algn="just">
              <a:buNone/>
            </a:pP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12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 noGrp="1"/>
          </p:cNvSpPr>
          <p:nvPr>
            <p:ph type="body" idx="1"/>
          </p:nvPr>
        </p:nvSpPr>
        <p:spPr>
          <a:xfrm>
            <a:off x="1031040" y="923925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189" indent="-228594" algn="just"/>
            <a:r>
              <a:rPr lang="pt-BR" dirty="0"/>
              <a:t>As novas tecnologias surgem acompanhadas de ferramentas e métodos que possibilitam acessibilidade a esses recursos.</a:t>
            </a:r>
          </a:p>
          <a:p>
            <a:pPr marL="457189" indent="-228594" algn="just"/>
            <a:endParaRPr lang="pt-BR" dirty="0"/>
          </a:p>
        </p:txBody>
      </p:sp>
      <p:pic>
        <p:nvPicPr>
          <p:cNvPr id="2" name="Imagem 2" descr="5751808242_57750c96bc_z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975" y="2476501"/>
            <a:ext cx="2743200" cy="2057400"/>
          </a:xfrm>
          <a:prstGeom prst="rect">
            <a:avLst/>
          </a:prstGeom>
        </p:spPr>
      </p:pic>
      <p:pic>
        <p:nvPicPr>
          <p:cNvPr id="4" name="Imagem 4" descr="logo-virtual-visio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9175" y="2905125"/>
            <a:ext cx="3210583" cy="80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104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4416911" y="87779"/>
            <a:ext cx="310229" cy="366787"/>
            <a:chOff x="4636075" y="261925"/>
            <a:chExt cx="401800" cy="475050"/>
          </a:xfrm>
        </p:grpSpPr>
        <p:sp>
          <p:nvSpPr>
            <p:cNvPr id="129" name="Shape 12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0" t="0" r="0" b="0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0" t="0" r="0" b="0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0" t="0" r="0" b="0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0" t="0" r="0" b="0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" name="Shape 95"/>
          <p:cNvSpPr txBox="1">
            <a:spLocks noGrp="1"/>
          </p:cNvSpPr>
          <p:nvPr>
            <p:ph type="body" idx="1"/>
          </p:nvPr>
        </p:nvSpPr>
        <p:spPr>
          <a:xfrm>
            <a:off x="1031040" y="923925"/>
            <a:ext cx="7081200" cy="3462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189" indent="-228594" algn="just"/>
            <a:r>
              <a:rPr lang="pt-BR" dirty="0"/>
              <a:t>Mesmo com a evolução das formas de adaptação, o desenvolvimento do governo eletrônico se dá muitas vezes sem o cuidado de torná-lo acessível ao público em geral, incluindo pessoas portadoras de necessidades especiais.</a:t>
            </a:r>
          </a:p>
          <a:p>
            <a:pPr marL="457189" indent="-228594"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26840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Cidadania, democracia e governo eletrônico: uma relação necessária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3202085" y="-57149"/>
            <a:ext cx="2743200" cy="1015663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pt-BR" sz="6000" dirty="0">
                <a:solidFill>
                  <a:srgbClr val="C00000"/>
                </a:solidFill>
                <a:latin typeface="Playfair Display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70725961"/>
      </p:ext>
    </p:extLst>
  </p:cSld>
  <p:clrMapOvr>
    <a:masterClrMapping/>
  </p:clrMapOvr>
</p:sld>
</file>

<file path=ppt/theme/theme1.xml><?xml version="1.0" encoding="utf-8"?>
<a:theme xmlns:a="http://schemas.openxmlformats.org/drawingml/2006/main" name="Yor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635</Words>
  <Application>Microsoft Office PowerPoint</Application>
  <PresentationFormat>On-screen Show (16:9)</PresentationFormat>
  <Paragraphs>166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Lora</vt:lpstr>
      <vt:lpstr>Playfair Display</vt:lpstr>
      <vt:lpstr>Yorick template</vt:lpstr>
      <vt:lpstr>A acessibilidade nos sites do Poder Executivo estadual à luz dos direitos fundamentais das pessoas com deficiência</vt:lpstr>
      <vt:lpstr>Introdução</vt:lpstr>
      <vt:lpstr>PowerPoint Presentation</vt:lpstr>
      <vt:lpstr>Tecnologias de Informação e comunicação</vt:lpstr>
      <vt:lpstr>PowerPoint Presentation</vt:lpstr>
      <vt:lpstr>PowerPoint Presentation</vt:lpstr>
      <vt:lpstr>PowerPoint Presentation</vt:lpstr>
      <vt:lpstr>PowerPoint Presentation</vt:lpstr>
      <vt:lpstr>Cidadania, democracia e governo eletrônico: uma relação necessária</vt:lpstr>
      <vt:lpstr>PowerPoint Presentation</vt:lpstr>
      <vt:lpstr>PowerPoint Presentation</vt:lpstr>
      <vt:lpstr>Governo Eletrônico</vt:lpstr>
      <vt:lpstr>Governança Eletrônica ou E-Governança</vt:lpstr>
      <vt:lpstr>Apenas O Acesso Universal É Uma Real Participação Social</vt:lpstr>
      <vt:lpstr>A acessibilidade como pressuposto para a concretização dos direitos fundamentais das pessoas com deficiência </vt:lpstr>
      <vt:lpstr>PowerPoint Presentation</vt:lpstr>
      <vt:lpstr>PowerPoint Presentation</vt:lpstr>
      <vt:lpstr>PowerPoint Presentation</vt:lpstr>
      <vt:lpstr>PowerPoint Presentation</vt:lpstr>
      <vt:lpstr>A utilização das TICs pela administração pública</vt:lpstr>
      <vt:lpstr>PowerPoint Presentation</vt:lpstr>
      <vt:lpstr>Tecnologia no acesso à informação</vt:lpstr>
      <vt:lpstr>PowerPoint Presentation</vt:lpstr>
      <vt:lpstr>Acessibilidade digital</vt:lpstr>
      <vt:lpstr>Diretrizes de acessibilidade</vt:lpstr>
      <vt:lpstr>e-MAG</vt:lpstr>
      <vt:lpstr>Outras preocupações de acessibilidade</vt:lpstr>
      <vt:lpstr>Cartilha e-MAG: algumas das recomendações</vt:lpstr>
      <vt:lpstr>Cartilha e-MAG: elementos necessários</vt:lpstr>
      <vt:lpstr>A acessibilidade nos portais do Poder Executivo estadual: um estudo comparado</vt:lpstr>
      <vt:lpstr>Estudos anteriores</vt:lpstr>
      <vt:lpstr>Escolha das unidades federativas</vt:lpstr>
      <vt:lpstr>Unidades federativas selecionadas</vt:lpstr>
      <vt:lpstr>Comparação entre os sites</vt:lpstr>
      <vt:lpstr>Importância dos sites</vt:lpstr>
      <vt:lpstr>PowerPoint Presentation</vt:lpstr>
      <vt:lpstr>Conclusão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acessibilidade nos sites do Poder Executivo estadual à luz dos direitos fundamentais das pessoas com deficiência</dc:title>
  <cp:lastModifiedBy>Yago Arroyo</cp:lastModifiedBy>
  <cp:revision>22</cp:revision>
  <dcterms:modified xsi:type="dcterms:W3CDTF">2017-06-06T16:43:47Z</dcterms:modified>
</cp:coreProperties>
</file>